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58" r:id="rId3"/>
    <p:sldId id="261" r:id="rId4"/>
    <p:sldId id="257" r:id="rId5"/>
    <p:sldId id="262" r:id="rId6"/>
    <p:sldId id="263" r:id="rId7"/>
    <p:sldId id="260" r:id="rId8"/>
    <p:sldId id="265" r:id="rId9"/>
    <p:sldId id="259"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49"/>
    <p:restoredTop sz="94719"/>
  </p:normalViewPr>
  <p:slideViewPr>
    <p:cSldViewPr snapToGrid="0">
      <p:cViewPr>
        <p:scale>
          <a:sx n="146" d="100"/>
          <a:sy n="146" d="100"/>
        </p:scale>
        <p:origin x="584"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4/9/24</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16295360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4/9/24</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835021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4/9/24</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488333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4/9/24</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993321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4/9/24</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09865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4/9/24</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470561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4/9/24</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083683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4/9/24</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53723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4/9/24</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244589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4/9/24</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356275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4/9/24</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092632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900">
                <a:solidFill>
                  <a:schemeClr val="tx1"/>
                </a:solidFill>
              </a:defRPr>
            </a:lvl1pPr>
          </a:lstStyle>
          <a:p>
            <a:fld id="{F4D57BDD-E64A-4D27-8978-82FFCA18A12C}" type="datetimeFigureOut">
              <a:rPr lang="en-US" smtClean="0"/>
              <a:pPr/>
              <a:t>4/9/24</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8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36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2641431829"/>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2"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6B0479F5-59EA-43F3-BAFC-2606376EB6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16101A-6F46-6D7B-35A8-47E88F5E1925}"/>
              </a:ext>
            </a:extLst>
          </p:cNvPr>
          <p:cNvSpPr>
            <a:spLocks noGrp="1"/>
          </p:cNvSpPr>
          <p:nvPr>
            <p:ph type="ctrTitle"/>
          </p:nvPr>
        </p:nvSpPr>
        <p:spPr>
          <a:xfrm>
            <a:off x="4619735" y="699247"/>
            <a:ext cx="3196684" cy="3110753"/>
          </a:xfrm>
        </p:spPr>
        <p:txBody>
          <a:bodyPr>
            <a:normAutofit/>
          </a:bodyPr>
          <a:lstStyle/>
          <a:p>
            <a:r>
              <a:rPr lang="en-US" sz="4200"/>
              <a:t>The National Flood Insurance Act of 1968</a:t>
            </a:r>
          </a:p>
        </p:txBody>
      </p:sp>
      <p:sp>
        <p:nvSpPr>
          <p:cNvPr id="3" name="Subtitle 2">
            <a:extLst>
              <a:ext uri="{FF2B5EF4-FFF2-40B4-BE49-F238E27FC236}">
                <a16:creationId xmlns:a16="http://schemas.microsoft.com/office/drawing/2014/main" id="{D5903C75-E383-7EFC-56DE-D67E0A2405EC}"/>
              </a:ext>
            </a:extLst>
          </p:cNvPr>
          <p:cNvSpPr>
            <a:spLocks noGrp="1"/>
          </p:cNvSpPr>
          <p:nvPr>
            <p:ph type="subTitle" idx="1"/>
          </p:nvPr>
        </p:nvSpPr>
        <p:spPr>
          <a:xfrm>
            <a:off x="4782371" y="5801710"/>
            <a:ext cx="3196684" cy="1056289"/>
          </a:xfrm>
        </p:spPr>
        <p:txBody>
          <a:bodyPr>
            <a:normAutofit/>
          </a:bodyPr>
          <a:lstStyle/>
          <a:p>
            <a:r>
              <a:rPr lang="en-US" dirty="0"/>
              <a:t>Will Mohr</a:t>
            </a:r>
          </a:p>
        </p:txBody>
      </p:sp>
      <p:pic>
        <p:nvPicPr>
          <p:cNvPr id="4" name="Picture 3">
            <a:extLst>
              <a:ext uri="{FF2B5EF4-FFF2-40B4-BE49-F238E27FC236}">
                <a16:creationId xmlns:a16="http://schemas.microsoft.com/office/drawing/2014/main" id="{4087367C-42CF-AC00-3CAC-18D53E30D21E}"/>
              </a:ext>
            </a:extLst>
          </p:cNvPr>
          <p:cNvPicPr>
            <a:picLocks noChangeAspect="1"/>
          </p:cNvPicPr>
          <p:nvPr/>
        </p:nvPicPr>
        <p:blipFill rotWithShape="1">
          <a:blip r:embed="rId2"/>
          <a:srcRect l="13494" r="2008"/>
          <a:stretch/>
        </p:blipFill>
        <p:spPr>
          <a:xfrm>
            <a:off x="20" y="10"/>
            <a:ext cx="4404098" cy="6857990"/>
          </a:xfrm>
          <a:custGeom>
            <a:avLst/>
            <a:gdLst/>
            <a:ahLst/>
            <a:cxnLst/>
            <a:rect l="l" t="t" r="r" b="b"/>
            <a:pathLst>
              <a:path w="4404118" h="6858000">
                <a:moveTo>
                  <a:pt x="2339583" y="0"/>
                </a:moveTo>
                <a:lnTo>
                  <a:pt x="2355830" y="61476"/>
                </a:lnTo>
                <a:cubicBezTo>
                  <a:pt x="2361586" y="83045"/>
                  <a:pt x="2368094" y="103971"/>
                  <a:pt x="2377524" y="122586"/>
                </a:cubicBezTo>
                <a:cubicBezTo>
                  <a:pt x="2392415" y="151907"/>
                  <a:pt x="2419460" y="173413"/>
                  <a:pt x="2444420" y="192440"/>
                </a:cubicBezTo>
                <a:cubicBezTo>
                  <a:pt x="2495529" y="231487"/>
                  <a:pt x="2527080" y="290106"/>
                  <a:pt x="2559207" y="349349"/>
                </a:cubicBezTo>
                <a:cubicBezTo>
                  <a:pt x="2571632" y="372606"/>
                  <a:pt x="2588563" y="392138"/>
                  <a:pt x="2602225" y="414481"/>
                </a:cubicBezTo>
                <a:cubicBezTo>
                  <a:pt x="2608496" y="424893"/>
                  <a:pt x="2614942" y="437236"/>
                  <a:pt x="2616684" y="450003"/>
                </a:cubicBezTo>
                <a:cubicBezTo>
                  <a:pt x="2622547" y="490034"/>
                  <a:pt x="2641148" y="514975"/>
                  <a:pt x="2669003" y="533869"/>
                </a:cubicBezTo>
                <a:cubicBezTo>
                  <a:pt x="2681901" y="542764"/>
                  <a:pt x="2691903" y="559689"/>
                  <a:pt x="2700535" y="575333"/>
                </a:cubicBezTo>
                <a:cubicBezTo>
                  <a:pt x="2729512" y="628690"/>
                  <a:pt x="2754821" y="684525"/>
                  <a:pt x="2807479" y="710990"/>
                </a:cubicBezTo>
                <a:cubicBezTo>
                  <a:pt x="2820500" y="717450"/>
                  <a:pt x="2830720" y="740669"/>
                  <a:pt x="2835001" y="758969"/>
                </a:cubicBezTo>
                <a:cubicBezTo>
                  <a:pt x="2842218" y="789390"/>
                  <a:pt x="2843647" y="820083"/>
                  <a:pt x="2870022" y="838495"/>
                </a:cubicBezTo>
                <a:cubicBezTo>
                  <a:pt x="2878885" y="844641"/>
                  <a:pt x="2881584" y="867894"/>
                  <a:pt x="2882402" y="884069"/>
                </a:cubicBezTo>
                <a:cubicBezTo>
                  <a:pt x="2885078" y="932638"/>
                  <a:pt x="2898165" y="960616"/>
                  <a:pt x="2936995" y="969072"/>
                </a:cubicBezTo>
                <a:cubicBezTo>
                  <a:pt x="3007357" y="984417"/>
                  <a:pt x="3043775" y="1046171"/>
                  <a:pt x="3076951" y="1112096"/>
                </a:cubicBezTo>
                <a:cubicBezTo>
                  <a:pt x="3100643" y="1158994"/>
                  <a:pt x="3117151" y="1211409"/>
                  <a:pt x="3141387" y="1257566"/>
                </a:cubicBezTo>
                <a:cubicBezTo>
                  <a:pt x="3153277" y="1279930"/>
                  <a:pt x="3173543" y="1297754"/>
                  <a:pt x="3193071" y="1311394"/>
                </a:cubicBezTo>
                <a:cubicBezTo>
                  <a:pt x="3224094" y="1332909"/>
                  <a:pt x="3241804" y="1362627"/>
                  <a:pt x="3250073" y="1405992"/>
                </a:cubicBezTo>
                <a:cubicBezTo>
                  <a:pt x="3257673" y="1446266"/>
                  <a:pt x="3273857" y="1483664"/>
                  <a:pt x="3283740" y="1523444"/>
                </a:cubicBezTo>
                <a:cubicBezTo>
                  <a:pt x="3293127" y="1560430"/>
                  <a:pt x="3298747" y="1599065"/>
                  <a:pt x="3306504" y="1636638"/>
                </a:cubicBezTo>
                <a:cubicBezTo>
                  <a:pt x="3311477" y="1661025"/>
                  <a:pt x="3314234" y="1687006"/>
                  <a:pt x="3323416" y="1708173"/>
                </a:cubicBezTo>
                <a:cubicBezTo>
                  <a:pt x="3340602" y="1747889"/>
                  <a:pt x="3341593" y="1786419"/>
                  <a:pt x="3330834" y="1831463"/>
                </a:cubicBezTo>
                <a:cubicBezTo>
                  <a:pt x="3323215" y="1863606"/>
                  <a:pt x="3323028" y="1899517"/>
                  <a:pt x="3325458" y="1932531"/>
                </a:cubicBezTo>
                <a:cubicBezTo>
                  <a:pt x="3328288" y="1972134"/>
                  <a:pt x="3328527" y="2009738"/>
                  <a:pt x="3320394" y="2050249"/>
                </a:cubicBezTo>
                <a:cubicBezTo>
                  <a:pt x="3309254" y="2105857"/>
                  <a:pt x="3314506" y="2159685"/>
                  <a:pt x="3338141" y="2210114"/>
                </a:cubicBezTo>
                <a:cubicBezTo>
                  <a:pt x="3363243" y="2264284"/>
                  <a:pt x="3384387" y="2321440"/>
                  <a:pt x="3404628" y="2378738"/>
                </a:cubicBezTo>
                <a:cubicBezTo>
                  <a:pt x="3410511" y="2395084"/>
                  <a:pt x="3411689" y="2418120"/>
                  <a:pt x="3407259" y="2435467"/>
                </a:cubicBezTo>
                <a:cubicBezTo>
                  <a:pt x="3392793" y="2491151"/>
                  <a:pt x="3380194" y="2549275"/>
                  <a:pt x="3356495" y="2599849"/>
                </a:cubicBezTo>
                <a:cubicBezTo>
                  <a:pt x="3320179" y="2677233"/>
                  <a:pt x="3293483" y="2755427"/>
                  <a:pt x="3294074" y="2842361"/>
                </a:cubicBezTo>
                <a:cubicBezTo>
                  <a:pt x="3294172" y="2865245"/>
                  <a:pt x="3302178" y="2890058"/>
                  <a:pt x="3312858" y="2908439"/>
                </a:cubicBezTo>
                <a:cubicBezTo>
                  <a:pt x="3331888" y="2941339"/>
                  <a:pt x="3348643" y="2973100"/>
                  <a:pt x="3351202" y="3016205"/>
                </a:cubicBezTo>
                <a:cubicBezTo>
                  <a:pt x="3353458" y="3055184"/>
                  <a:pt x="3399269" y="3091033"/>
                  <a:pt x="3438099" y="3085336"/>
                </a:cubicBezTo>
                <a:cubicBezTo>
                  <a:pt x="3481887" y="3078970"/>
                  <a:pt x="3514312" y="3095239"/>
                  <a:pt x="3539878" y="3136681"/>
                </a:cubicBezTo>
                <a:cubicBezTo>
                  <a:pt x="3550096" y="3153637"/>
                  <a:pt x="3567509" y="3163435"/>
                  <a:pt x="3579433" y="3179271"/>
                </a:cubicBezTo>
                <a:cubicBezTo>
                  <a:pt x="3589310" y="3192368"/>
                  <a:pt x="3599714" y="3207990"/>
                  <a:pt x="3603096" y="3224801"/>
                </a:cubicBezTo>
                <a:cubicBezTo>
                  <a:pt x="3609269" y="3254802"/>
                  <a:pt x="3620336" y="3275144"/>
                  <a:pt x="3643662" y="3288499"/>
                </a:cubicBezTo>
                <a:cubicBezTo>
                  <a:pt x="3677663" y="3307714"/>
                  <a:pt x="3709940" y="3331312"/>
                  <a:pt x="3743281" y="3352066"/>
                </a:cubicBezTo>
                <a:cubicBezTo>
                  <a:pt x="3762563" y="3364307"/>
                  <a:pt x="3771612" y="3383279"/>
                  <a:pt x="3773604" y="3409971"/>
                </a:cubicBezTo>
                <a:cubicBezTo>
                  <a:pt x="3774973" y="3425409"/>
                  <a:pt x="3774833" y="3445264"/>
                  <a:pt x="3782303" y="3455027"/>
                </a:cubicBezTo>
                <a:cubicBezTo>
                  <a:pt x="3823032" y="3508129"/>
                  <a:pt x="3817073" y="3575628"/>
                  <a:pt x="3816834" y="3641755"/>
                </a:cubicBezTo>
                <a:cubicBezTo>
                  <a:pt x="3816868" y="3649380"/>
                  <a:pt x="3816465" y="3656950"/>
                  <a:pt x="3815414" y="3664423"/>
                </a:cubicBezTo>
                <a:cubicBezTo>
                  <a:pt x="3801919" y="3755638"/>
                  <a:pt x="3815819" y="3842268"/>
                  <a:pt x="3831022" y="3929077"/>
                </a:cubicBezTo>
                <a:cubicBezTo>
                  <a:pt x="3835097" y="3951977"/>
                  <a:pt x="3833989" y="3977140"/>
                  <a:pt x="3833427" y="4001566"/>
                </a:cubicBezTo>
                <a:cubicBezTo>
                  <a:pt x="3832188" y="4065371"/>
                  <a:pt x="3821392" y="4131101"/>
                  <a:pt x="3844622" y="4190727"/>
                </a:cubicBezTo>
                <a:cubicBezTo>
                  <a:pt x="3862782" y="4237659"/>
                  <a:pt x="3887520" y="4278712"/>
                  <a:pt x="3928268" y="4300238"/>
                </a:cubicBezTo>
                <a:cubicBezTo>
                  <a:pt x="3955639" y="4314708"/>
                  <a:pt x="3971141" y="4338123"/>
                  <a:pt x="3977747" y="4374448"/>
                </a:cubicBezTo>
                <a:cubicBezTo>
                  <a:pt x="3983513" y="4405752"/>
                  <a:pt x="3995802" y="4434707"/>
                  <a:pt x="4003670" y="4465215"/>
                </a:cubicBezTo>
                <a:cubicBezTo>
                  <a:pt x="4007817" y="4481320"/>
                  <a:pt x="4013181" y="4499770"/>
                  <a:pt x="4010889" y="4516055"/>
                </a:cubicBezTo>
                <a:cubicBezTo>
                  <a:pt x="4004766" y="4559572"/>
                  <a:pt x="3997230" y="4603706"/>
                  <a:pt x="3985367" y="4645602"/>
                </a:cubicBezTo>
                <a:cubicBezTo>
                  <a:pt x="3979327" y="4666529"/>
                  <a:pt x="3964001" y="4685883"/>
                  <a:pt x="3949671" y="4701292"/>
                </a:cubicBezTo>
                <a:cubicBezTo>
                  <a:pt x="3934619" y="4717144"/>
                  <a:pt x="3926217" y="4732840"/>
                  <a:pt x="3934280" y="4754123"/>
                </a:cubicBezTo>
                <a:cubicBezTo>
                  <a:pt x="3954470" y="4807057"/>
                  <a:pt x="3975168" y="4859522"/>
                  <a:pt x="3997064" y="4911338"/>
                </a:cubicBezTo>
                <a:cubicBezTo>
                  <a:pt x="4000886" y="4920316"/>
                  <a:pt x="4011419" y="4925608"/>
                  <a:pt x="4019528" y="4930834"/>
                </a:cubicBezTo>
                <a:cubicBezTo>
                  <a:pt x="4057441" y="4955228"/>
                  <a:pt x="4096344" y="4977308"/>
                  <a:pt x="4133308" y="5003744"/>
                </a:cubicBezTo>
                <a:cubicBezTo>
                  <a:pt x="4145954" y="5012874"/>
                  <a:pt x="4153881" y="5031960"/>
                  <a:pt x="4163240" y="5047160"/>
                </a:cubicBezTo>
                <a:cubicBezTo>
                  <a:pt x="4166325" y="5051950"/>
                  <a:pt x="4165736" y="5060853"/>
                  <a:pt x="4169223" y="5064337"/>
                </a:cubicBezTo>
                <a:cubicBezTo>
                  <a:pt x="4201572" y="5095297"/>
                  <a:pt x="4199843" y="5142157"/>
                  <a:pt x="4206880" y="5186434"/>
                </a:cubicBezTo>
                <a:cubicBezTo>
                  <a:pt x="4212828" y="5224301"/>
                  <a:pt x="4215657" y="5263904"/>
                  <a:pt x="4222813" y="5299486"/>
                </a:cubicBezTo>
                <a:cubicBezTo>
                  <a:pt x="4234060" y="5354705"/>
                  <a:pt x="4242835" y="5405490"/>
                  <a:pt x="4235257" y="5464049"/>
                </a:cubicBezTo>
                <a:cubicBezTo>
                  <a:pt x="4232096" y="5488106"/>
                  <a:pt x="4247880" y="5518914"/>
                  <a:pt x="4261474" y="5540158"/>
                </a:cubicBezTo>
                <a:cubicBezTo>
                  <a:pt x="4287766" y="5581156"/>
                  <a:pt x="4293039" y="5623827"/>
                  <a:pt x="4280115" y="5674826"/>
                </a:cubicBezTo>
                <a:cubicBezTo>
                  <a:pt x="4275759" y="5691638"/>
                  <a:pt x="4279993" y="5711838"/>
                  <a:pt x="4282322" y="5729864"/>
                </a:cubicBezTo>
                <a:cubicBezTo>
                  <a:pt x="4284366" y="5746757"/>
                  <a:pt x="4288475" y="5763124"/>
                  <a:pt x="4293132" y="5778754"/>
                </a:cubicBezTo>
                <a:cubicBezTo>
                  <a:pt x="4298890" y="5797536"/>
                  <a:pt x="4302061" y="5820581"/>
                  <a:pt x="4313246" y="5832226"/>
                </a:cubicBezTo>
                <a:cubicBezTo>
                  <a:pt x="4348093" y="5868983"/>
                  <a:pt x="4358048" y="5922385"/>
                  <a:pt x="4360648" y="5971487"/>
                </a:cubicBezTo>
                <a:cubicBezTo>
                  <a:pt x="4364319" y="6036528"/>
                  <a:pt x="4361672" y="6107215"/>
                  <a:pt x="4321661" y="6165296"/>
                </a:cubicBezTo>
                <a:cubicBezTo>
                  <a:pt x="4297541" y="6200015"/>
                  <a:pt x="4287954" y="6235151"/>
                  <a:pt x="4306753" y="6277545"/>
                </a:cubicBezTo>
                <a:cubicBezTo>
                  <a:pt x="4319729" y="6306327"/>
                  <a:pt x="4304165" y="6357226"/>
                  <a:pt x="4281339" y="6379605"/>
                </a:cubicBezTo>
                <a:cubicBezTo>
                  <a:pt x="4273124" y="6387708"/>
                  <a:pt x="4264871" y="6396077"/>
                  <a:pt x="4251023" y="6409646"/>
                </a:cubicBezTo>
                <a:cubicBezTo>
                  <a:pt x="4300272" y="6444619"/>
                  <a:pt x="4296891" y="6503223"/>
                  <a:pt x="4299881" y="6560548"/>
                </a:cubicBezTo>
                <a:cubicBezTo>
                  <a:pt x="4301794" y="6595663"/>
                  <a:pt x="4327948" y="6607784"/>
                  <a:pt x="4352197" y="6617730"/>
                </a:cubicBezTo>
                <a:cubicBezTo>
                  <a:pt x="4395933" y="6635319"/>
                  <a:pt x="4412086" y="6665089"/>
                  <a:pt x="4400475" y="6720904"/>
                </a:cubicBezTo>
                <a:lnTo>
                  <a:pt x="4366138" y="6858000"/>
                </a:lnTo>
                <a:lnTo>
                  <a:pt x="0" y="6858000"/>
                </a:lnTo>
                <a:lnTo>
                  <a:pt x="1" y="0"/>
                </a:lnTo>
                <a:close/>
              </a:path>
            </a:pathLst>
          </a:custGeom>
        </p:spPr>
      </p:pic>
      <p:sp>
        <p:nvSpPr>
          <p:cNvPr id="24" name="Freeform: Shape 23">
            <a:extLst>
              <a:ext uri="{FF2B5EF4-FFF2-40B4-BE49-F238E27FC236}">
                <a16:creationId xmlns:a16="http://schemas.microsoft.com/office/drawing/2014/main" id="{B9F7A657-A936-48EC-851D-106D4F1B4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Shape 25">
            <a:extLst>
              <a:ext uri="{FF2B5EF4-FFF2-40B4-BE49-F238E27FC236}">
                <a16:creationId xmlns:a16="http://schemas.microsoft.com/office/drawing/2014/main" id="{0D585759-3D5B-483A-8B7F-131E93727E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 name="Picture 4">
            <a:extLst>
              <a:ext uri="{FF2B5EF4-FFF2-40B4-BE49-F238E27FC236}">
                <a16:creationId xmlns:a16="http://schemas.microsoft.com/office/drawing/2014/main" id="{9A48806C-0461-0AE2-C83B-2E5E7EDEF2A9}"/>
              </a:ext>
            </a:extLst>
          </p:cNvPr>
          <p:cNvPicPr>
            <a:picLocks noChangeAspect="1"/>
          </p:cNvPicPr>
          <p:nvPr/>
        </p:nvPicPr>
        <p:blipFill rotWithShape="1">
          <a:blip r:embed="rId4"/>
          <a:srcRect l="19179" r="43346" b="-1"/>
          <a:stretch/>
        </p:blipFill>
        <p:spPr>
          <a:xfrm>
            <a:off x="8298032" y="1"/>
            <a:ext cx="3893968" cy="6858000"/>
          </a:xfrm>
          <a:custGeom>
            <a:avLst/>
            <a:gdLst/>
            <a:ahLst/>
            <a:cxnLst/>
            <a:rect l="l" t="t" r="r" b="b"/>
            <a:pathLst>
              <a:path w="3893968" h="6858000">
                <a:moveTo>
                  <a:pt x="338369" y="0"/>
                </a:moveTo>
                <a:lnTo>
                  <a:pt x="3893968" y="0"/>
                </a:lnTo>
                <a:lnTo>
                  <a:pt x="3893968" y="6858000"/>
                </a:lnTo>
                <a:lnTo>
                  <a:pt x="1216671" y="6858000"/>
                </a:lnTo>
                <a:lnTo>
                  <a:pt x="1198416" y="6818459"/>
                </a:lnTo>
                <a:cubicBezTo>
                  <a:pt x="1190734" y="6803472"/>
                  <a:pt x="1187035" y="6786020"/>
                  <a:pt x="1183009" y="6769170"/>
                </a:cubicBezTo>
                <a:cubicBezTo>
                  <a:pt x="1172295" y="6725194"/>
                  <a:pt x="1169341" y="6678213"/>
                  <a:pt x="1138622" y="6641421"/>
                </a:cubicBezTo>
                <a:cubicBezTo>
                  <a:pt x="1114549" y="6612440"/>
                  <a:pt x="1085974" y="6588651"/>
                  <a:pt x="1047406" y="6581078"/>
                </a:cubicBezTo>
                <a:cubicBezTo>
                  <a:pt x="1021497" y="6575985"/>
                  <a:pt x="1004018" y="6562662"/>
                  <a:pt x="991710" y="6538917"/>
                </a:cubicBezTo>
                <a:cubicBezTo>
                  <a:pt x="981041" y="6518466"/>
                  <a:pt x="965269" y="6500777"/>
                  <a:pt x="952962" y="6481244"/>
                </a:cubicBezTo>
                <a:cubicBezTo>
                  <a:pt x="946472" y="6470931"/>
                  <a:pt x="938516" y="6459224"/>
                  <a:pt x="937458" y="6447652"/>
                </a:cubicBezTo>
                <a:cubicBezTo>
                  <a:pt x="934632" y="6416727"/>
                  <a:pt x="932894" y="6385131"/>
                  <a:pt x="935239" y="6354307"/>
                </a:cubicBezTo>
                <a:cubicBezTo>
                  <a:pt x="936511" y="6338889"/>
                  <a:pt x="945954" y="6322914"/>
                  <a:pt x="955280" y="6309818"/>
                </a:cubicBezTo>
                <a:cubicBezTo>
                  <a:pt x="965138" y="6296290"/>
                  <a:pt x="969377" y="6284043"/>
                  <a:pt x="958607" y="6270870"/>
                </a:cubicBezTo>
                <a:cubicBezTo>
                  <a:pt x="931703" y="6238132"/>
                  <a:pt x="904454" y="6205803"/>
                  <a:pt x="876308" y="6174132"/>
                </a:cubicBezTo>
                <a:cubicBezTo>
                  <a:pt x="871407" y="6168650"/>
                  <a:pt x="861488" y="6166879"/>
                  <a:pt x="853639" y="6164727"/>
                </a:cubicBezTo>
                <a:cubicBezTo>
                  <a:pt x="816950" y="6154686"/>
                  <a:pt x="779845" y="6146408"/>
                  <a:pt x="743586" y="6134801"/>
                </a:cubicBezTo>
                <a:cubicBezTo>
                  <a:pt x="731165" y="6130771"/>
                  <a:pt x="720915" y="6119081"/>
                  <a:pt x="710165" y="6110309"/>
                </a:cubicBezTo>
                <a:cubicBezTo>
                  <a:pt x="706663" y="6107567"/>
                  <a:pt x="705521" y="6101357"/>
                  <a:pt x="701917" y="6099584"/>
                </a:cubicBezTo>
                <a:cubicBezTo>
                  <a:pt x="668742" y="6084061"/>
                  <a:pt x="661569" y="6051619"/>
                  <a:pt x="647429" y="6022496"/>
                </a:cubicBezTo>
                <a:cubicBezTo>
                  <a:pt x="635396" y="5997577"/>
                  <a:pt x="625690" y="5970917"/>
                  <a:pt x="613055" y="5947779"/>
                </a:cubicBezTo>
                <a:cubicBezTo>
                  <a:pt x="593323" y="5911894"/>
                  <a:pt x="576507" y="5878614"/>
                  <a:pt x="572144" y="5837119"/>
                </a:cubicBezTo>
                <a:cubicBezTo>
                  <a:pt x="570393" y="5820061"/>
                  <a:pt x="551309" y="5801720"/>
                  <a:pt x="535849" y="5789550"/>
                </a:cubicBezTo>
                <a:cubicBezTo>
                  <a:pt x="505966" y="5766073"/>
                  <a:pt x="493620" y="5737740"/>
                  <a:pt x="495189" y="5700485"/>
                </a:cubicBezTo>
                <a:cubicBezTo>
                  <a:pt x="495787" y="5688187"/>
                  <a:pt x="488469" y="5675080"/>
                  <a:pt x="483167" y="5663132"/>
                </a:cubicBezTo>
                <a:cubicBezTo>
                  <a:pt x="478315" y="5651905"/>
                  <a:pt x="471809" y="5641405"/>
                  <a:pt x="464972" y="5631508"/>
                </a:cubicBezTo>
                <a:cubicBezTo>
                  <a:pt x="456621" y="5619645"/>
                  <a:pt x="449678" y="5604401"/>
                  <a:pt x="438035" y="5598387"/>
                </a:cubicBezTo>
                <a:cubicBezTo>
                  <a:pt x="401668" y="5579329"/>
                  <a:pt x="383369" y="5544462"/>
                  <a:pt x="372106" y="5511248"/>
                </a:cubicBezTo>
                <a:cubicBezTo>
                  <a:pt x="356996" y="5467291"/>
                  <a:pt x="346209" y="5418348"/>
                  <a:pt x="369471" y="5371457"/>
                </a:cubicBezTo>
                <a:cubicBezTo>
                  <a:pt x="383550" y="5343391"/>
                  <a:pt x="385210" y="5317603"/>
                  <a:pt x="361431" y="5291847"/>
                </a:cubicBezTo>
                <a:cubicBezTo>
                  <a:pt x="345107" y="5274398"/>
                  <a:pt x="348937" y="5236746"/>
                  <a:pt x="364192" y="5217372"/>
                </a:cubicBezTo>
                <a:cubicBezTo>
                  <a:pt x="369673" y="5210365"/>
                  <a:pt x="375137" y="5203170"/>
                  <a:pt x="384393" y="5191420"/>
                </a:cubicBezTo>
                <a:cubicBezTo>
                  <a:pt x="336126" y="5176127"/>
                  <a:pt x="328192" y="5135340"/>
                  <a:pt x="315081" y="5096554"/>
                </a:cubicBezTo>
                <a:cubicBezTo>
                  <a:pt x="306982" y="5072810"/>
                  <a:pt x="282541" y="5069113"/>
                  <a:pt x="260118" y="5066571"/>
                </a:cubicBezTo>
                <a:cubicBezTo>
                  <a:pt x="219739" y="5062225"/>
                  <a:pt x="200534" y="5044659"/>
                  <a:pt x="200101" y="5004334"/>
                </a:cubicBezTo>
                <a:cubicBezTo>
                  <a:pt x="199667" y="4959801"/>
                  <a:pt x="201887" y="4915027"/>
                  <a:pt x="205282" y="4870526"/>
                </a:cubicBezTo>
                <a:cubicBezTo>
                  <a:pt x="207493" y="4842394"/>
                  <a:pt x="216776" y="4816294"/>
                  <a:pt x="237135" y="4794155"/>
                </a:cubicBezTo>
                <a:cubicBezTo>
                  <a:pt x="256979" y="4772639"/>
                  <a:pt x="254096" y="4768311"/>
                  <a:pt x="234769" y="4747312"/>
                </a:cubicBezTo>
                <a:cubicBezTo>
                  <a:pt x="212248" y="4722779"/>
                  <a:pt x="191160" y="4697159"/>
                  <a:pt x="171312" y="4670469"/>
                </a:cubicBezTo>
                <a:cubicBezTo>
                  <a:pt x="164997" y="4662055"/>
                  <a:pt x="164007" y="4649137"/>
                  <a:pt x="161847" y="4638047"/>
                </a:cubicBezTo>
                <a:cubicBezTo>
                  <a:pt x="158025" y="4619266"/>
                  <a:pt x="152446" y="4600072"/>
                  <a:pt x="153024" y="4581273"/>
                </a:cubicBezTo>
                <a:cubicBezTo>
                  <a:pt x="153671" y="4563232"/>
                  <a:pt x="159836" y="4544876"/>
                  <a:pt x="166106" y="4527662"/>
                </a:cubicBezTo>
                <a:cubicBezTo>
                  <a:pt x="183711" y="4479566"/>
                  <a:pt x="206974" y="4434780"/>
                  <a:pt x="242952" y="4397249"/>
                </a:cubicBezTo>
                <a:cubicBezTo>
                  <a:pt x="247676" y="4392419"/>
                  <a:pt x="248776" y="4383519"/>
                  <a:pt x="249824" y="4376152"/>
                </a:cubicBezTo>
                <a:cubicBezTo>
                  <a:pt x="251596" y="4364130"/>
                  <a:pt x="253141" y="4351746"/>
                  <a:pt x="252430" y="4339758"/>
                </a:cubicBezTo>
                <a:cubicBezTo>
                  <a:pt x="249021" y="4281533"/>
                  <a:pt x="271420" y="4233574"/>
                  <a:pt x="310483" y="4192126"/>
                </a:cubicBezTo>
                <a:cubicBezTo>
                  <a:pt x="321638" y="4180203"/>
                  <a:pt x="322204" y="4171734"/>
                  <a:pt x="307088" y="4161254"/>
                </a:cubicBezTo>
                <a:cubicBezTo>
                  <a:pt x="289526" y="4149088"/>
                  <a:pt x="294190" y="4128957"/>
                  <a:pt x="296371" y="4110965"/>
                </a:cubicBezTo>
                <a:cubicBezTo>
                  <a:pt x="298501" y="4092407"/>
                  <a:pt x="300805" y="4073639"/>
                  <a:pt x="302936" y="4055080"/>
                </a:cubicBezTo>
                <a:cubicBezTo>
                  <a:pt x="304360" y="4041369"/>
                  <a:pt x="305423" y="4027880"/>
                  <a:pt x="307434" y="4014304"/>
                </a:cubicBezTo>
                <a:cubicBezTo>
                  <a:pt x="313711" y="3972028"/>
                  <a:pt x="307277" y="3935121"/>
                  <a:pt x="273285" y="3904367"/>
                </a:cubicBezTo>
                <a:cubicBezTo>
                  <a:pt x="247229" y="3880922"/>
                  <a:pt x="237210" y="3848744"/>
                  <a:pt x="241230" y="3813177"/>
                </a:cubicBezTo>
                <a:cubicBezTo>
                  <a:pt x="241779" y="3808726"/>
                  <a:pt x="245070" y="3802879"/>
                  <a:pt x="243276" y="3799981"/>
                </a:cubicBezTo>
                <a:cubicBezTo>
                  <a:pt x="216902" y="3756289"/>
                  <a:pt x="252672" y="3716481"/>
                  <a:pt x="251290" y="3674138"/>
                </a:cubicBezTo>
                <a:cubicBezTo>
                  <a:pt x="250727" y="3655443"/>
                  <a:pt x="263035" y="3635188"/>
                  <a:pt x="272701" y="3617470"/>
                </a:cubicBezTo>
                <a:cubicBezTo>
                  <a:pt x="285970" y="3593109"/>
                  <a:pt x="298896" y="3571267"/>
                  <a:pt x="289223" y="3540780"/>
                </a:cubicBezTo>
                <a:cubicBezTo>
                  <a:pt x="279361" y="3510308"/>
                  <a:pt x="289661" y="3480672"/>
                  <a:pt x="309536" y="3455326"/>
                </a:cubicBezTo>
                <a:cubicBezTo>
                  <a:pt x="324601" y="3435968"/>
                  <a:pt x="324333" y="3416286"/>
                  <a:pt x="317440" y="3393195"/>
                </a:cubicBezTo>
                <a:cubicBezTo>
                  <a:pt x="308872" y="3364327"/>
                  <a:pt x="305700" y="3333817"/>
                  <a:pt x="299375" y="3304362"/>
                </a:cubicBezTo>
                <a:cubicBezTo>
                  <a:pt x="298026" y="3297979"/>
                  <a:pt x="294625" y="3290066"/>
                  <a:pt x="289725" y="3286686"/>
                </a:cubicBezTo>
                <a:cubicBezTo>
                  <a:pt x="228943" y="3245373"/>
                  <a:pt x="222391" y="3179973"/>
                  <a:pt x="213841" y="3115712"/>
                </a:cubicBezTo>
                <a:cubicBezTo>
                  <a:pt x="208562" y="3076788"/>
                  <a:pt x="204974" y="3037516"/>
                  <a:pt x="202333" y="2998158"/>
                </a:cubicBezTo>
                <a:cubicBezTo>
                  <a:pt x="201311" y="2984859"/>
                  <a:pt x="203063" y="2970544"/>
                  <a:pt x="207679" y="2958260"/>
                </a:cubicBezTo>
                <a:cubicBezTo>
                  <a:pt x="217395" y="2932695"/>
                  <a:pt x="230888" y="2908699"/>
                  <a:pt x="240811" y="2883304"/>
                </a:cubicBezTo>
                <a:cubicBezTo>
                  <a:pt x="244723" y="2873766"/>
                  <a:pt x="243837" y="2861986"/>
                  <a:pt x="243624" y="2851292"/>
                </a:cubicBezTo>
                <a:cubicBezTo>
                  <a:pt x="243427" y="2832371"/>
                  <a:pt x="236967" y="2811919"/>
                  <a:pt x="242323" y="2795169"/>
                </a:cubicBezTo>
                <a:cubicBezTo>
                  <a:pt x="256133" y="2751630"/>
                  <a:pt x="248562" y="2712721"/>
                  <a:pt x="227468" y="2674477"/>
                </a:cubicBezTo>
                <a:cubicBezTo>
                  <a:pt x="197898" y="2620936"/>
                  <a:pt x="194974" y="2568022"/>
                  <a:pt x="229169" y="2515160"/>
                </a:cubicBezTo>
                <a:cubicBezTo>
                  <a:pt x="244595" y="2491368"/>
                  <a:pt x="234271" y="2470503"/>
                  <a:pt x="218516" y="2453005"/>
                </a:cubicBezTo>
                <a:cubicBezTo>
                  <a:pt x="200223" y="2432867"/>
                  <a:pt x="194125" y="2412190"/>
                  <a:pt x="203806" y="2386246"/>
                </a:cubicBezTo>
                <a:cubicBezTo>
                  <a:pt x="205960" y="2380500"/>
                  <a:pt x="203921" y="2372844"/>
                  <a:pt x="202383" y="2366479"/>
                </a:cubicBezTo>
                <a:cubicBezTo>
                  <a:pt x="194277" y="2330108"/>
                  <a:pt x="182927" y="2293842"/>
                  <a:pt x="213009" y="2260869"/>
                </a:cubicBezTo>
                <a:cubicBezTo>
                  <a:pt x="218923" y="2254397"/>
                  <a:pt x="220676" y="2244289"/>
                  <a:pt x="224312" y="2235920"/>
                </a:cubicBezTo>
                <a:cubicBezTo>
                  <a:pt x="239095" y="2200902"/>
                  <a:pt x="237508" y="2202386"/>
                  <a:pt x="213159" y="2174578"/>
                </a:cubicBezTo>
                <a:cubicBezTo>
                  <a:pt x="200355" y="2160060"/>
                  <a:pt x="186823" y="2139680"/>
                  <a:pt x="186125" y="2121572"/>
                </a:cubicBezTo>
                <a:cubicBezTo>
                  <a:pt x="181881" y="2012343"/>
                  <a:pt x="145114" y="1911445"/>
                  <a:pt x="109864" y="1810408"/>
                </a:cubicBezTo>
                <a:cubicBezTo>
                  <a:pt x="88103" y="1748120"/>
                  <a:pt x="81469" y="1685980"/>
                  <a:pt x="91769" y="1620762"/>
                </a:cubicBezTo>
                <a:cubicBezTo>
                  <a:pt x="99319" y="1573585"/>
                  <a:pt x="75980" y="1531718"/>
                  <a:pt x="58766" y="1489867"/>
                </a:cubicBezTo>
                <a:cubicBezTo>
                  <a:pt x="55296" y="1481193"/>
                  <a:pt x="44098" y="1473800"/>
                  <a:pt x="34747" y="1469871"/>
                </a:cubicBezTo>
                <a:cubicBezTo>
                  <a:pt x="1693" y="1455674"/>
                  <a:pt x="-5822" y="1427857"/>
                  <a:pt x="4009" y="1390995"/>
                </a:cubicBezTo>
                <a:cubicBezTo>
                  <a:pt x="11672" y="1361792"/>
                  <a:pt x="22973" y="1334742"/>
                  <a:pt x="45160" y="1309565"/>
                </a:cubicBezTo>
                <a:cubicBezTo>
                  <a:pt x="71154" y="1280027"/>
                  <a:pt x="101047" y="1249173"/>
                  <a:pt x="109185" y="1206343"/>
                </a:cubicBezTo>
                <a:cubicBezTo>
                  <a:pt x="112659" y="1187852"/>
                  <a:pt x="111997" y="1172227"/>
                  <a:pt x="104951" y="1153741"/>
                </a:cubicBezTo>
                <a:cubicBezTo>
                  <a:pt x="91344" y="1117871"/>
                  <a:pt x="80754" y="1081537"/>
                  <a:pt x="109281" y="1044112"/>
                </a:cubicBezTo>
                <a:cubicBezTo>
                  <a:pt x="125001" y="1023546"/>
                  <a:pt x="133854" y="996911"/>
                  <a:pt x="126699" y="966766"/>
                </a:cubicBezTo>
                <a:cubicBezTo>
                  <a:pt x="117713" y="929136"/>
                  <a:pt x="128390" y="893152"/>
                  <a:pt x="145915" y="858839"/>
                </a:cubicBezTo>
                <a:cubicBezTo>
                  <a:pt x="152256" y="846589"/>
                  <a:pt x="155129" y="831979"/>
                  <a:pt x="157503" y="818181"/>
                </a:cubicBezTo>
                <a:cubicBezTo>
                  <a:pt x="163007" y="786305"/>
                  <a:pt x="167546" y="754324"/>
                  <a:pt x="171498" y="722208"/>
                </a:cubicBezTo>
                <a:cubicBezTo>
                  <a:pt x="174831" y="695887"/>
                  <a:pt x="176631" y="669515"/>
                  <a:pt x="179187" y="643071"/>
                </a:cubicBezTo>
                <a:cubicBezTo>
                  <a:pt x="181898" y="614129"/>
                  <a:pt x="192167" y="590426"/>
                  <a:pt x="219739" y="576047"/>
                </a:cubicBezTo>
                <a:cubicBezTo>
                  <a:pt x="228499" y="571420"/>
                  <a:pt x="234877" y="561655"/>
                  <a:pt x="241807" y="553752"/>
                </a:cubicBezTo>
                <a:cubicBezTo>
                  <a:pt x="246840" y="548128"/>
                  <a:pt x="250390" y="540914"/>
                  <a:pt x="255648" y="535652"/>
                </a:cubicBezTo>
                <a:cubicBezTo>
                  <a:pt x="283353" y="508059"/>
                  <a:pt x="311279" y="480830"/>
                  <a:pt x="339002" y="453429"/>
                </a:cubicBezTo>
                <a:cubicBezTo>
                  <a:pt x="341623" y="450701"/>
                  <a:pt x="344794" y="447734"/>
                  <a:pt x="345828" y="444388"/>
                </a:cubicBezTo>
                <a:cubicBezTo>
                  <a:pt x="356625" y="409732"/>
                  <a:pt x="366629" y="374766"/>
                  <a:pt x="378222" y="340421"/>
                </a:cubicBezTo>
                <a:cubicBezTo>
                  <a:pt x="382751" y="327190"/>
                  <a:pt x="388574" y="313459"/>
                  <a:pt x="397572" y="303070"/>
                </a:cubicBezTo>
                <a:cubicBezTo>
                  <a:pt x="417983" y="279398"/>
                  <a:pt x="440464" y="257448"/>
                  <a:pt x="447297" y="225451"/>
                </a:cubicBezTo>
                <a:cubicBezTo>
                  <a:pt x="449308" y="216084"/>
                  <a:pt x="449839" y="205132"/>
                  <a:pt x="446575" y="196630"/>
                </a:cubicBezTo>
                <a:cubicBezTo>
                  <a:pt x="433090" y="162088"/>
                  <a:pt x="417206" y="128533"/>
                  <a:pt x="403168" y="94234"/>
                </a:cubicBezTo>
                <a:cubicBezTo>
                  <a:pt x="394482" y="72455"/>
                  <a:pt x="384657" y="52883"/>
                  <a:pt x="360144" y="44217"/>
                </a:cubicBezTo>
                <a:cubicBezTo>
                  <a:pt x="353229" y="41791"/>
                  <a:pt x="345238" y="33911"/>
                  <a:pt x="343268" y="27013"/>
                </a:cubicBezTo>
                <a:close/>
              </a:path>
            </a:pathLst>
          </a:custGeom>
        </p:spPr>
      </p:pic>
      <p:sp>
        <p:nvSpPr>
          <p:cNvPr id="28" name="Freeform: Shape 27">
            <a:extLst>
              <a:ext uri="{FF2B5EF4-FFF2-40B4-BE49-F238E27FC236}">
                <a16:creationId xmlns:a16="http://schemas.microsoft.com/office/drawing/2014/main" id="{D67957E4-F168-4C9F-98D0-2E1865C9A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2037" y="1"/>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29">
            <a:extLst>
              <a:ext uri="{FF2B5EF4-FFF2-40B4-BE49-F238E27FC236}">
                <a16:creationId xmlns:a16="http://schemas.microsoft.com/office/drawing/2014/main" id="{3E83D9A9-D471-4D7B-B201-DE182EF2A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2037" y="1"/>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60239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A5C06-0917-0C01-48D4-07F8BE312C16}"/>
              </a:ext>
            </a:extLst>
          </p:cNvPr>
          <p:cNvSpPr>
            <a:spLocks noGrp="1"/>
          </p:cNvSpPr>
          <p:nvPr>
            <p:ph type="title"/>
          </p:nvPr>
        </p:nvSpPr>
        <p:spPr>
          <a:xfrm>
            <a:off x="1907627" y="536028"/>
            <a:ext cx="9144000" cy="1263649"/>
          </a:xfrm>
        </p:spPr>
        <p:txBody>
          <a:bodyPr/>
          <a:lstStyle/>
          <a:p>
            <a:r>
              <a:rPr lang="en-US" dirty="0"/>
              <a:t>Inter-Agency  Collaboration</a:t>
            </a:r>
          </a:p>
        </p:txBody>
      </p:sp>
      <p:sp>
        <p:nvSpPr>
          <p:cNvPr id="4" name="TextBox 3">
            <a:extLst>
              <a:ext uri="{FF2B5EF4-FFF2-40B4-BE49-F238E27FC236}">
                <a16:creationId xmlns:a16="http://schemas.microsoft.com/office/drawing/2014/main" id="{9DFDA22E-E703-1306-417D-5AEB86DA6EEC}"/>
              </a:ext>
            </a:extLst>
          </p:cNvPr>
          <p:cNvSpPr txBox="1"/>
          <p:nvPr/>
        </p:nvSpPr>
        <p:spPr>
          <a:xfrm>
            <a:off x="1073031" y="1655534"/>
            <a:ext cx="10045938" cy="5632311"/>
          </a:xfrm>
          <a:prstGeom prst="rect">
            <a:avLst/>
          </a:prstGeom>
          <a:noFill/>
        </p:spPr>
        <p:txBody>
          <a:bodyPr wrap="square" rtlCol="0">
            <a:spAutoFit/>
          </a:bodyPr>
          <a:lstStyle/>
          <a:p>
            <a:pPr marL="0" indent="0">
              <a:buNone/>
            </a:pPr>
            <a:r>
              <a:rPr lang="en-US" dirty="0"/>
              <a:t>The Task Force on Federal Flood Policy finds roles for several agencies</a:t>
            </a:r>
          </a:p>
          <a:p>
            <a:pPr marL="0" indent="0">
              <a:buNone/>
            </a:pPr>
            <a:endParaRPr lang="en-US" dirty="0"/>
          </a:p>
          <a:p>
            <a:pPr marL="0" indent="0">
              <a:buNone/>
            </a:pPr>
            <a:r>
              <a:rPr lang="en-US" dirty="0"/>
              <a:t>USGS: Releases in 1967 a 19-volume detail on flood magnitude and frequency</a:t>
            </a:r>
          </a:p>
          <a:p>
            <a:endParaRPr lang="en-US" dirty="0"/>
          </a:p>
          <a:p>
            <a:r>
              <a:rPr lang="en-US" dirty="0"/>
              <a:t>U.S. Army Corps of Engineers: compiles list of at-risk streams and municipalities. Releases Guidelines for Reducing Flood Damages and determines 5,000 communities to be at risk</a:t>
            </a:r>
          </a:p>
          <a:p>
            <a:pPr marL="0" indent="0">
              <a:buNone/>
            </a:pPr>
            <a:endParaRPr lang="en-US" dirty="0"/>
          </a:p>
          <a:p>
            <a:r>
              <a:rPr lang="en-US" dirty="0"/>
              <a:t>Water Resource Council: recommends “methodologies and standards to be used in developing information about flood hazards, including delineation of the floodplain, elevations that floods of various magnitudes would reach, flood velocities, and the probability of floods of various magnitudes.”  </a:t>
            </a:r>
          </a:p>
          <a:p>
            <a:endParaRPr lang="en-US" dirty="0"/>
          </a:p>
          <a:p>
            <a:r>
              <a:rPr lang="en-US" dirty="0"/>
              <a:t>WRC’s recommendations is adopted by 26 agencies and originates the 100-year flood concept, which now factors into flood insurance rates</a:t>
            </a:r>
          </a:p>
          <a:p>
            <a:endParaRPr lang="en-US" dirty="0"/>
          </a:p>
          <a:p>
            <a:pPr marL="0" indent="0">
              <a:buNone/>
            </a:pPr>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3442351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4AEB6-BDF4-7C05-2DED-7D0355DF527C}"/>
              </a:ext>
            </a:extLst>
          </p:cNvPr>
          <p:cNvSpPr>
            <a:spLocks noGrp="1"/>
          </p:cNvSpPr>
          <p:nvPr>
            <p:ph type="title"/>
          </p:nvPr>
        </p:nvSpPr>
        <p:spPr>
          <a:xfrm>
            <a:off x="762000" y="379875"/>
            <a:ext cx="9144000" cy="1263649"/>
          </a:xfrm>
        </p:spPr>
        <p:txBody>
          <a:bodyPr>
            <a:normAutofit/>
          </a:bodyPr>
          <a:lstStyle/>
          <a:p>
            <a:r>
              <a:rPr lang="en-US" dirty="0"/>
              <a:t>Success… nominally</a:t>
            </a:r>
          </a:p>
        </p:txBody>
      </p:sp>
      <p:sp>
        <p:nvSpPr>
          <p:cNvPr id="8" name="TextBox 7">
            <a:extLst>
              <a:ext uri="{FF2B5EF4-FFF2-40B4-BE49-F238E27FC236}">
                <a16:creationId xmlns:a16="http://schemas.microsoft.com/office/drawing/2014/main" id="{B59B65F3-7650-038D-E073-57559A1EDD0B}"/>
              </a:ext>
            </a:extLst>
          </p:cNvPr>
          <p:cNvSpPr txBox="1"/>
          <p:nvPr/>
        </p:nvSpPr>
        <p:spPr>
          <a:xfrm>
            <a:off x="762000" y="1272392"/>
            <a:ext cx="6096000" cy="6186309"/>
          </a:xfrm>
          <a:prstGeom prst="rect">
            <a:avLst/>
          </a:prstGeom>
          <a:noFill/>
        </p:spPr>
        <p:txBody>
          <a:bodyPr wrap="square">
            <a:spAutoFit/>
          </a:bodyPr>
          <a:lstStyle/>
          <a:p>
            <a:r>
              <a:rPr lang="en-US" dirty="0"/>
              <a:t>Rep. Hale Boggs, Democratic majority whip, supported by industry interest, successfully steers the NFIA through Congress </a:t>
            </a:r>
          </a:p>
          <a:p>
            <a:endParaRPr lang="en-US" dirty="0"/>
          </a:p>
          <a:p>
            <a:r>
              <a:rPr lang="en-US" dirty="0"/>
              <a:t>89 companies form The National Flood Insurers Association and promise $42 million</a:t>
            </a:r>
          </a:p>
          <a:p>
            <a:endParaRPr lang="en-US" dirty="0"/>
          </a:p>
          <a:p>
            <a:r>
              <a:rPr lang="en-US" dirty="0"/>
              <a:t>Special Flood Hazard Areas required to zone appropriately</a:t>
            </a:r>
          </a:p>
          <a:p>
            <a:endParaRPr lang="en-US" dirty="0"/>
          </a:p>
          <a:p>
            <a:r>
              <a:rPr lang="en-US" dirty="0"/>
              <a:t>1969 Hurricane Camille  (cat 5) causes $1.4 B in losses, with only two communities insured</a:t>
            </a:r>
          </a:p>
          <a:p>
            <a:endParaRPr lang="en-US" dirty="0"/>
          </a:p>
          <a:p>
            <a:r>
              <a:rPr lang="en-US" dirty="0"/>
              <a:t>Emergency measures, ahead of actuarial rate analysis and flood mapping, still leave 99% of losses uninsured for 1972 Hurricane Agnes</a:t>
            </a:r>
          </a:p>
          <a:p>
            <a:endParaRPr lang="en-US" dirty="0"/>
          </a:p>
          <a:p>
            <a:r>
              <a:rPr lang="en-US" dirty="0"/>
              <a:t>Later acts institute insurance requirements, allow insurance companies to write and market policies</a:t>
            </a:r>
          </a:p>
          <a:p>
            <a:endParaRPr lang="en-US" dirty="0"/>
          </a:p>
          <a:p>
            <a:endParaRPr lang="en-US" dirty="0"/>
          </a:p>
          <a:p>
            <a:endParaRPr lang="en-US" dirty="0"/>
          </a:p>
        </p:txBody>
      </p:sp>
      <p:pic>
        <p:nvPicPr>
          <p:cNvPr id="9" name="Picture 8">
            <a:extLst>
              <a:ext uri="{FF2B5EF4-FFF2-40B4-BE49-F238E27FC236}">
                <a16:creationId xmlns:a16="http://schemas.microsoft.com/office/drawing/2014/main" id="{1BADE4D7-989C-CC03-74C5-28514D62A2E9}"/>
              </a:ext>
            </a:extLst>
          </p:cNvPr>
          <p:cNvPicPr>
            <a:picLocks noChangeAspect="1"/>
          </p:cNvPicPr>
          <p:nvPr/>
        </p:nvPicPr>
        <p:blipFill>
          <a:blip r:embed="rId2"/>
          <a:stretch>
            <a:fillRect/>
          </a:stretch>
        </p:blipFill>
        <p:spPr>
          <a:xfrm>
            <a:off x="7722862" y="1643524"/>
            <a:ext cx="3482818" cy="4347718"/>
          </a:xfrm>
          <a:prstGeom prst="rect">
            <a:avLst/>
          </a:prstGeom>
        </p:spPr>
      </p:pic>
    </p:spTree>
    <p:extLst>
      <p:ext uri="{BB962C8B-B14F-4D97-AF65-F5344CB8AC3E}">
        <p14:creationId xmlns:p14="http://schemas.microsoft.com/office/powerpoint/2010/main" val="334316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046A4-69B5-0270-D3A6-72E0E34B7FA2}"/>
              </a:ext>
            </a:extLst>
          </p:cNvPr>
          <p:cNvSpPr>
            <a:spLocks noGrp="1"/>
          </p:cNvSpPr>
          <p:nvPr>
            <p:ph type="title"/>
          </p:nvPr>
        </p:nvSpPr>
        <p:spPr>
          <a:xfrm>
            <a:off x="1526884" y="632286"/>
            <a:ext cx="9138231" cy="1471449"/>
          </a:xfrm>
        </p:spPr>
        <p:txBody>
          <a:bodyPr>
            <a:normAutofit/>
          </a:bodyPr>
          <a:lstStyle/>
          <a:p>
            <a:pPr algn="ctr"/>
            <a:r>
              <a:rPr lang="en-US" sz="3200" dirty="0"/>
              <a:t>The Great  Mississippi River Flood</a:t>
            </a:r>
          </a:p>
        </p:txBody>
      </p:sp>
      <p:pic>
        <p:nvPicPr>
          <p:cNvPr id="4" name="Picture 3">
            <a:extLst>
              <a:ext uri="{FF2B5EF4-FFF2-40B4-BE49-F238E27FC236}">
                <a16:creationId xmlns:a16="http://schemas.microsoft.com/office/drawing/2014/main" id="{AD678A1E-9E15-EFD5-5B74-4DE2B94B6645}"/>
              </a:ext>
            </a:extLst>
          </p:cNvPr>
          <p:cNvPicPr>
            <a:picLocks noChangeAspect="1"/>
          </p:cNvPicPr>
          <p:nvPr/>
        </p:nvPicPr>
        <p:blipFill>
          <a:blip r:embed="rId2"/>
          <a:stretch>
            <a:fillRect/>
          </a:stretch>
        </p:blipFill>
        <p:spPr>
          <a:xfrm>
            <a:off x="362608" y="2652471"/>
            <a:ext cx="5499538" cy="3098073"/>
          </a:xfrm>
          <a:prstGeom prst="rect">
            <a:avLst/>
          </a:prstGeom>
        </p:spPr>
      </p:pic>
      <p:sp>
        <p:nvSpPr>
          <p:cNvPr id="5" name="TextBox 4">
            <a:extLst>
              <a:ext uri="{FF2B5EF4-FFF2-40B4-BE49-F238E27FC236}">
                <a16:creationId xmlns:a16="http://schemas.microsoft.com/office/drawing/2014/main" id="{E851BFB8-5148-7246-BFCA-95472C4DD896}"/>
              </a:ext>
            </a:extLst>
          </p:cNvPr>
          <p:cNvSpPr txBox="1"/>
          <p:nvPr/>
        </p:nvSpPr>
        <p:spPr>
          <a:xfrm rot="10800000" flipH="1" flipV="1">
            <a:off x="6096000" y="2424403"/>
            <a:ext cx="5733392" cy="3970318"/>
          </a:xfrm>
          <a:prstGeom prst="rect">
            <a:avLst/>
          </a:prstGeom>
          <a:noFill/>
        </p:spPr>
        <p:txBody>
          <a:bodyPr wrap="square" rtlCol="0">
            <a:spAutoFit/>
          </a:bodyPr>
          <a:lstStyle/>
          <a:p>
            <a:r>
              <a:rPr lang="en-US" dirty="0"/>
              <a:t>$4.2B to $17.3B in damage, up to 1/3 of the federal budget at the time</a:t>
            </a:r>
          </a:p>
          <a:p>
            <a:endParaRPr lang="en-US" dirty="0"/>
          </a:p>
          <a:p>
            <a:r>
              <a:rPr lang="en-US" dirty="0"/>
              <a:t>27,000 square miles were flooded, 700,000 people rendered temporarily homeless</a:t>
            </a:r>
          </a:p>
          <a:p>
            <a:endParaRPr lang="en-US" dirty="0"/>
          </a:p>
          <a:p>
            <a:r>
              <a:rPr lang="en-US" dirty="0"/>
              <a:t>Denuding riverbanks upstream of wetlands and forest reduced capacity to absorb excess water</a:t>
            </a:r>
          </a:p>
          <a:p>
            <a:endParaRPr lang="en-US" dirty="0"/>
          </a:p>
          <a:p>
            <a:r>
              <a:rPr lang="en-US" dirty="0"/>
              <a:t>Consequent mitigation attempts through heightening, strengthening of levees possibly exacerbated later floods by increasing speeds</a:t>
            </a:r>
          </a:p>
          <a:p>
            <a:endParaRPr lang="en-US" dirty="0"/>
          </a:p>
          <a:p>
            <a:endParaRPr lang="en-US" dirty="0"/>
          </a:p>
        </p:txBody>
      </p:sp>
    </p:spTree>
    <p:extLst>
      <p:ext uri="{BB962C8B-B14F-4D97-AF65-F5344CB8AC3E}">
        <p14:creationId xmlns:p14="http://schemas.microsoft.com/office/powerpoint/2010/main" val="710989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26175-1A68-59FB-3CBD-E42542169489}"/>
              </a:ext>
            </a:extLst>
          </p:cNvPr>
          <p:cNvSpPr>
            <a:spLocks noGrp="1"/>
          </p:cNvSpPr>
          <p:nvPr>
            <p:ph type="title"/>
          </p:nvPr>
        </p:nvSpPr>
        <p:spPr>
          <a:xfrm>
            <a:off x="5754414" y="378372"/>
            <a:ext cx="5990896" cy="2409277"/>
          </a:xfrm>
        </p:spPr>
        <p:txBody>
          <a:bodyPr/>
          <a:lstStyle/>
          <a:p>
            <a:r>
              <a:rPr lang="en-US" dirty="0"/>
              <a:t>St. Bernard Parish vs. New Orleans, Bankers vs Trappers</a:t>
            </a:r>
          </a:p>
        </p:txBody>
      </p:sp>
      <p:pic>
        <p:nvPicPr>
          <p:cNvPr id="6" name="Content Placeholder 5" descr="A map of a river&#10;&#10;Description automatically generated">
            <a:extLst>
              <a:ext uri="{FF2B5EF4-FFF2-40B4-BE49-F238E27FC236}">
                <a16:creationId xmlns:a16="http://schemas.microsoft.com/office/drawing/2014/main" id="{D562D1B4-11EF-3C3F-9483-F34BED885170}"/>
              </a:ext>
            </a:extLst>
          </p:cNvPr>
          <p:cNvPicPr>
            <a:picLocks noGrp="1" noChangeAspect="1"/>
          </p:cNvPicPr>
          <p:nvPr>
            <p:ph idx="1"/>
          </p:nvPr>
        </p:nvPicPr>
        <p:blipFill>
          <a:blip r:embed="rId2"/>
          <a:stretch>
            <a:fillRect/>
          </a:stretch>
        </p:blipFill>
        <p:spPr>
          <a:xfrm>
            <a:off x="6594087" y="2787648"/>
            <a:ext cx="5151223" cy="3854889"/>
          </a:xfrm>
        </p:spPr>
      </p:pic>
      <p:pic>
        <p:nvPicPr>
          <p:cNvPr id="4" name="Picture 3">
            <a:extLst>
              <a:ext uri="{FF2B5EF4-FFF2-40B4-BE49-F238E27FC236}">
                <a16:creationId xmlns:a16="http://schemas.microsoft.com/office/drawing/2014/main" id="{AD5B9CEE-2F99-16E3-6925-95B426922D2A}"/>
              </a:ext>
            </a:extLst>
          </p:cNvPr>
          <p:cNvPicPr>
            <a:picLocks noChangeAspect="1"/>
          </p:cNvPicPr>
          <p:nvPr/>
        </p:nvPicPr>
        <p:blipFill>
          <a:blip r:embed="rId3"/>
          <a:stretch>
            <a:fillRect/>
          </a:stretch>
        </p:blipFill>
        <p:spPr>
          <a:xfrm>
            <a:off x="1153886" y="114738"/>
            <a:ext cx="3466045" cy="2291910"/>
          </a:xfrm>
          <a:prstGeom prst="rect">
            <a:avLst/>
          </a:prstGeom>
        </p:spPr>
      </p:pic>
      <p:sp>
        <p:nvSpPr>
          <p:cNvPr id="7" name="TextBox 6">
            <a:extLst>
              <a:ext uri="{FF2B5EF4-FFF2-40B4-BE49-F238E27FC236}">
                <a16:creationId xmlns:a16="http://schemas.microsoft.com/office/drawing/2014/main" id="{028F70C4-11F7-0286-91C4-B0D0723AB684}"/>
              </a:ext>
            </a:extLst>
          </p:cNvPr>
          <p:cNvSpPr txBox="1"/>
          <p:nvPr/>
        </p:nvSpPr>
        <p:spPr>
          <a:xfrm>
            <a:off x="358863" y="2495945"/>
            <a:ext cx="5990896" cy="4247317"/>
          </a:xfrm>
          <a:prstGeom prst="rect">
            <a:avLst/>
          </a:prstGeom>
          <a:noFill/>
        </p:spPr>
        <p:txBody>
          <a:bodyPr wrap="square" rtlCol="0">
            <a:spAutoFit/>
          </a:bodyPr>
          <a:lstStyle/>
          <a:p>
            <a:r>
              <a:rPr lang="en-US" dirty="0"/>
              <a:t>“a break is anticipated somewhere in Louisiana between Vicksburg and Natchez…  [</a:t>
            </a:r>
            <a:r>
              <a:rPr lang="en-US" dirty="0" err="1"/>
              <a:t>Missisippi</a:t>
            </a:r>
            <a:r>
              <a:rPr lang="en-US" dirty="0"/>
              <a:t>] would send part of the water down the Atchafalaya Outlet and thereby relieve the situation at New Orleans.”</a:t>
            </a:r>
          </a:p>
          <a:p>
            <a:endParaRPr lang="en-US" dirty="0"/>
          </a:p>
          <a:p>
            <a:r>
              <a:rPr lang="en-US" dirty="0"/>
              <a:t>Governor Simpson was eventually convinced by a committee of New Orleans bankers to dynamite the levee at Caernarvon</a:t>
            </a:r>
          </a:p>
          <a:p>
            <a:endParaRPr lang="en-US" dirty="0"/>
          </a:p>
          <a:p>
            <a:r>
              <a:rPr lang="en-US" dirty="0"/>
              <a:t>Bankers sought to reassure investors of property safety</a:t>
            </a:r>
          </a:p>
          <a:p>
            <a:endParaRPr lang="en-US" dirty="0"/>
          </a:p>
          <a:p>
            <a:r>
              <a:rPr lang="en-US" dirty="0"/>
              <a:t>April 29th detonation.  Day after, upstream break in levee, Atchafalaya Outlet relieves pressure.</a:t>
            </a:r>
          </a:p>
        </p:txBody>
      </p:sp>
    </p:spTree>
    <p:extLst>
      <p:ext uri="{BB962C8B-B14F-4D97-AF65-F5344CB8AC3E}">
        <p14:creationId xmlns:p14="http://schemas.microsoft.com/office/powerpoint/2010/main" val="2909885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C56F8-97D9-EC49-6EAC-F223CC597364}"/>
              </a:ext>
            </a:extLst>
          </p:cNvPr>
          <p:cNvSpPr>
            <a:spLocks noGrp="1"/>
          </p:cNvSpPr>
          <p:nvPr>
            <p:ph type="title"/>
          </p:nvPr>
        </p:nvSpPr>
        <p:spPr>
          <a:xfrm>
            <a:off x="762000" y="824130"/>
            <a:ext cx="9144000" cy="1263649"/>
          </a:xfrm>
        </p:spPr>
        <p:txBody>
          <a:bodyPr/>
          <a:lstStyle/>
          <a:p>
            <a:r>
              <a:rPr lang="en-US" dirty="0"/>
              <a:t>Hurricane Betsy</a:t>
            </a:r>
          </a:p>
        </p:txBody>
      </p:sp>
      <p:sp>
        <p:nvSpPr>
          <p:cNvPr id="9" name="TextBox 8">
            <a:extLst>
              <a:ext uri="{FF2B5EF4-FFF2-40B4-BE49-F238E27FC236}">
                <a16:creationId xmlns:a16="http://schemas.microsoft.com/office/drawing/2014/main" id="{8CCD9E75-75ED-0185-2847-B79A5BDF5EBA}"/>
              </a:ext>
            </a:extLst>
          </p:cNvPr>
          <p:cNvSpPr txBox="1"/>
          <p:nvPr/>
        </p:nvSpPr>
        <p:spPr>
          <a:xfrm>
            <a:off x="608279" y="1811277"/>
            <a:ext cx="5217486" cy="4801314"/>
          </a:xfrm>
          <a:prstGeom prst="rect">
            <a:avLst/>
          </a:prstGeom>
          <a:noFill/>
        </p:spPr>
        <p:txBody>
          <a:bodyPr wrap="square" rtlCol="0">
            <a:spAutoFit/>
          </a:bodyPr>
          <a:lstStyle/>
          <a:p>
            <a:r>
              <a:rPr lang="en-US" dirty="0"/>
              <a:t>August 27th - Sep. 13th 1965</a:t>
            </a:r>
          </a:p>
          <a:p>
            <a:endParaRPr lang="en-US" dirty="0"/>
          </a:p>
          <a:p>
            <a:r>
              <a:rPr lang="en-US" dirty="0"/>
              <a:t>$1.42B in damage nationwide</a:t>
            </a:r>
          </a:p>
          <a:p>
            <a:endParaRPr lang="en-US" dirty="0"/>
          </a:p>
          <a:p>
            <a:r>
              <a:rPr lang="en-US" dirty="0"/>
              <a:t>Extensive crop damage</a:t>
            </a:r>
          </a:p>
          <a:p>
            <a:endParaRPr lang="en-US" dirty="0"/>
          </a:p>
          <a:p>
            <a:r>
              <a:rPr lang="en-US" dirty="0"/>
              <a:t>167,000 homes in Louisiana flooded, most in Lower 9</a:t>
            </a:r>
            <a:r>
              <a:rPr lang="en-US" baseline="30000" dirty="0"/>
              <a:t>th</a:t>
            </a:r>
            <a:r>
              <a:rPr lang="en-US" dirty="0"/>
              <a:t> ward</a:t>
            </a:r>
          </a:p>
          <a:p>
            <a:endParaRPr lang="en-US" dirty="0"/>
          </a:p>
          <a:p>
            <a:r>
              <a:rPr lang="en-US" dirty="0"/>
              <a:t>Industrial Canal levee fails, floods the Upper/Lower 9</a:t>
            </a:r>
            <a:r>
              <a:rPr lang="en-US" baseline="30000" dirty="0"/>
              <a:t>th</a:t>
            </a:r>
            <a:r>
              <a:rPr lang="en-US" dirty="0"/>
              <a:t> Ward, resulting in conspiracy theory of detonation</a:t>
            </a:r>
          </a:p>
          <a:p>
            <a:endParaRPr lang="en-US" dirty="0"/>
          </a:p>
          <a:p>
            <a:r>
              <a:rPr lang="en-US" dirty="0"/>
              <a:t>L. B. J. Promises Mayor Vic </a:t>
            </a:r>
            <a:r>
              <a:rPr lang="en-US" dirty="0" err="1"/>
              <a:t>Schiro</a:t>
            </a:r>
            <a:r>
              <a:rPr lang="en-US" dirty="0"/>
              <a:t> relief for New Orleans</a:t>
            </a:r>
          </a:p>
          <a:p>
            <a:endParaRPr lang="en-US" dirty="0"/>
          </a:p>
          <a:p>
            <a:endParaRPr lang="en-US" dirty="0"/>
          </a:p>
        </p:txBody>
      </p:sp>
      <p:pic>
        <p:nvPicPr>
          <p:cNvPr id="13" name="Picture 12">
            <a:extLst>
              <a:ext uri="{FF2B5EF4-FFF2-40B4-BE49-F238E27FC236}">
                <a16:creationId xmlns:a16="http://schemas.microsoft.com/office/drawing/2014/main" id="{6B56116E-6CC7-5430-2F07-C4A183C5C841}"/>
              </a:ext>
            </a:extLst>
          </p:cNvPr>
          <p:cNvPicPr>
            <a:picLocks noChangeAspect="1"/>
          </p:cNvPicPr>
          <p:nvPr/>
        </p:nvPicPr>
        <p:blipFill>
          <a:blip r:embed="rId2"/>
          <a:stretch>
            <a:fillRect/>
          </a:stretch>
        </p:blipFill>
        <p:spPr>
          <a:xfrm>
            <a:off x="8835594" y="3681375"/>
            <a:ext cx="2140811" cy="2723111"/>
          </a:xfrm>
          <a:prstGeom prst="rect">
            <a:avLst/>
          </a:prstGeom>
        </p:spPr>
      </p:pic>
      <p:pic>
        <p:nvPicPr>
          <p:cNvPr id="15" name="Picture 14">
            <a:extLst>
              <a:ext uri="{FF2B5EF4-FFF2-40B4-BE49-F238E27FC236}">
                <a16:creationId xmlns:a16="http://schemas.microsoft.com/office/drawing/2014/main" id="{ED19239D-6BCF-ED08-5A1D-7CCA794A48BA}"/>
              </a:ext>
            </a:extLst>
          </p:cNvPr>
          <p:cNvPicPr>
            <a:picLocks noChangeAspect="1"/>
          </p:cNvPicPr>
          <p:nvPr/>
        </p:nvPicPr>
        <p:blipFill>
          <a:blip r:embed="rId3"/>
          <a:stretch>
            <a:fillRect/>
          </a:stretch>
        </p:blipFill>
        <p:spPr>
          <a:xfrm>
            <a:off x="7513718" y="315263"/>
            <a:ext cx="4298345" cy="3222929"/>
          </a:xfrm>
          <a:prstGeom prst="rect">
            <a:avLst/>
          </a:prstGeom>
        </p:spPr>
      </p:pic>
    </p:spTree>
    <p:extLst>
      <p:ext uri="{BB962C8B-B14F-4D97-AF65-F5344CB8AC3E}">
        <p14:creationId xmlns:p14="http://schemas.microsoft.com/office/powerpoint/2010/main" val="1144899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C69DE-6D07-1C15-9B7E-C0E432557FB9}"/>
              </a:ext>
            </a:extLst>
          </p:cNvPr>
          <p:cNvSpPr>
            <a:spLocks noGrp="1"/>
          </p:cNvSpPr>
          <p:nvPr>
            <p:ph type="title"/>
          </p:nvPr>
        </p:nvSpPr>
        <p:spPr>
          <a:xfrm>
            <a:off x="381000" y="642257"/>
            <a:ext cx="5627914" cy="1262743"/>
          </a:xfrm>
        </p:spPr>
        <p:txBody>
          <a:bodyPr>
            <a:normAutofit fontScale="90000"/>
          </a:bodyPr>
          <a:lstStyle/>
          <a:p>
            <a:r>
              <a:rPr lang="en-US" dirty="0"/>
              <a:t>Flooding of the 9</a:t>
            </a:r>
            <a:r>
              <a:rPr lang="en-US" baseline="30000" dirty="0"/>
              <a:t>th</a:t>
            </a:r>
            <a:br>
              <a:rPr lang="en-US" dirty="0"/>
            </a:br>
            <a:r>
              <a:rPr lang="en-US" dirty="0"/>
              <a:t>Ward</a:t>
            </a:r>
          </a:p>
        </p:txBody>
      </p:sp>
      <p:pic>
        <p:nvPicPr>
          <p:cNvPr id="8" name="Content Placeholder 7" descr="A group of people in a boat in a flooded area&#10;&#10;Description automatically generated">
            <a:extLst>
              <a:ext uri="{FF2B5EF4-FFF2-40B4-BE49-F238E27FC236}">
                <a16:creationId xmlns:a16="http://schemas.microsoft.com/office/drawing/2014/main" id="{018F3444-813E-ED5F-0703-5F93043C544C}"/>
              </a:ext>
            </a:extLst>
          </p:cNvPr>
          <p:cNvPicPr>
            <a:picLocks noGrp="1" noChangeAspect="1"/>
          </p:cNvPicPr>
          <p:nvPr>
            <p:ph idx="1"/>
          </p:nvPr>
        </p:nvPicPr>
        <p:blipFill>
          <a:blip r:embed="rId2"/>
          <a:stretch>
            <a:fillRect/>
          </a:stretch>
        </p:blipFill>
        <p:spPr>
          <a:xfrm>
            <a:off x="541709" y="2466177"/>
            <a:ext cx="5162222" cy="2486824"/>
          </a:xfrm>
        </p:spPr>
      </p:pic>
      <p:sp>
        <p:nvSpPr>
          <p:cNvPr id="12" name="TextBox 11">
            <a:extLst>
              <a:ext uri="{FF2B5EF4-FFF2-40B4-BE49-F238E27FC236}">
                <a16:creationId xmlns:a16="http://schemas.microsoft.com/office/drawing/2014/main" id="{4CC6F32E-BC9B-3C2E-6847-78C7AB00495C}"/>
              </a:ext>
            </a:extLst>
          </p:cNvPr>
          <p:cNvSpPr txBox="1"/>
          <p:nvPr/>
        </p:nvSpPr>
        <p:spPr>
          <a:xfrm>
            <a:off x="6096000" y="1308932"/>
            <a:ext cx="5905663" cy="5078313"/>
          </a:xfrm>
          <a:prstGeom prst="rect">
            <a:avLst/>
          </a:prstGeom>
          <a:noFill/>
        </p:spPr>
        <p:txBody>
          <a:bodyPr wrap="square" rtlCol="0">
            <a:spAutoFit/>
          </a:bodyPr>
          <a:lstStyle/>
          <a:p>
            <a:endParaRPr lang="en-US" dirty="0"/>
          </a:p>
          <a:p>
            <a:r>
              <a:rPr lang="en-US" dirty="0"/>
              <a:t>Residents hear a “boom”, followed by intense flooding on the night of September 9</a:t>
            </a:r>
            <a:r>
              <a:rPr lang="en-US" baseline="30000" dirty="0"/>
              <a:t>th</a:t>
            </a:r>
            <a:endParaRPr lang="en-US" dirty="0"/>
          </a:p>
          <a:p>
            <a:endParaRPr lang="en-US" dirty="0"/>
          </a:p>
          <a:p>
            <a:r>
              <a:rPr lang="en-US" dirty="0"/>
              <a:t>Radio reporting attributes the levee breach to the mayor. Racist implementation of relief efforts</a:t>
            </a:r>
          </a:p>
          <a:p>
            <a:endParaRPr lang="en-US" dirty="0"/>
          </a:p>
          <a:p>
            <a:r>
              <a:rPr lang="en-US" dirty="0"/>
              <a:t>Senator Allen </a:t>
            </a:r>
            <a:r>
              <a:rPr lang="en-US" dirty="0" err="1"/>
              <a:t>Ellender</a:t>
            </a:r>
            <a:r>
              <a:rPr lang="en-US" dirty="0"/>
              <a:t> had vowed to filibuster</a:t>
            </a:r>
          </a:p>
          <a:p>
            <a:r>
              <a:rPr lang="en-US" dirty="0"/>
              <a:t>the Voting Rights Act, </a:t>
            </a:r>
            <a:r>
              <a:rPr lang="en-US" dirty="0" err="1"/>
              <a:t>Schiro</a:t>
            </a:r>
            <a:r>
              <a:rPr lang="en-US" dirty="0"/>
              <a:t> opposed desegregation</a:t>
            </a:r>
          </a:p>
          <a:p>
            <a:endParaRPr lang="en-US" dirty="0"/>
          </a:p>
          <a:p>
            <a:r>
              <a:rPr lang="en-US" dirty="0"/>
              <a:t>Quietly, engineers close a siphon connecting the Lower 9</a:t>
            </a:r>
            <a:r>
              <a:rPr lang="en-US" baseline="30000" dirty="0"/>
              <a:t>th</a:t>
            </a:r>
            <a:r>
              <a:rPr lang="en-US" dirty="0"/>
              <a:t> to Gentilly</a:t>
            </a:r>
          </a:p>
          <a:p>
            <a:endParaRPr lang="en-US" dirty="0"/>
          </a:p>
          <a:p>
            <a:r>
              <a:rPr lang="en-US" dirty="0"/>
              <a:t>Rest of city celebrates a quick recovery while 9</a:t>
            </a:r>
            <a:r>
              <a:rPr lang="en-US" baseline="30000" dirty="0"/>
              <a:t>th</a:t>
            </a:r>
            <a:r>
              <a:rPr lang="en-US" dirty="0"/>
              <a:t> Ward is still under water</a:t>
            </a:r>
          </a:p>
          <a:p>
            <a:endParaRPr lang="en-US" dirty="0"/>
          </a:p>
          <a:p>
            <a:endParaRPr lang="en-US" dirty="0"/>
          </a:p>
        </p:txBody>
      </p:sp>
    </p:spTree>
    <p:extLst>
      <p:ext uri="{BB962C8B-B14F-4D97-AF65-F5344CB8AC3E}">
        <p14:creationId xmlns:p14="http://schemas.microsoft.com/office/powerpoint/2010/main" val="54419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BBD2D-A87D-C917-53BF-A8DF735ACAB9}"/>
              </a:ext>
            </a:extLst>
          </p:cNvPr>
          <p:cNvSpPr>
            <a:spLocks noGrp="1"/>
          </p:cNvSpPr>
          <p:nvPr>
            <p:ph type="title"/>
          </p:nvPr>
        </p:nvSpPr>
        <p:spPr>
          <a:xfrm>
            <a:off x="5121164" y="467998"/>
            <a:ext cx="3718035" cy="1056001"/>
          </a:xfrm>
        </p:spPr>
        <p:txBody>
          <a:bodyPr>
            <a:normAutofit fontScale="90000"/>
          </a:bodyPr>
          <a:lstStyle/>
          <a:p>
            <a:r>
              <a:rPr lang="en-US" dirty="0"/>
              <a:t>Framing the Cause and Due Response</a:t>
            </a:r>
          </a:p>
        </p:txBody>
      </p:sp>
      <p:sp>
        <p:nvSpPr>
          <p:cNvPr id="5" name="Content Placeholder 4">
            <a:extLst>
              <a:ext uri="{FF2B5EF4-FFF2-40B4-BE49-F238E27FC236}">
                <a16:creationId xmlns:a16="http://schemas.microsoft.com/office/drawing/2014/main" id="{D521594D-1FBE-EEC9-7699-79C320F4D323}"/>
              </a:ext>
            </a:extLst>
          </p:cNvPr>
          <p:cNvSpPr>
            <a:spLocks noGrp="1"/>
          </p:cNvSpPr>
          <p:nvPr>
            <p:ph idx="1"/>
          </p:nvPr>
        </p:nvSpPr>
        <p:spPr>
          <a:xfrm>
            <a:off x="436179" y="3333538"/>
            <a:ext cx="11382704" cy="2184394"/>
          </a:xfrm>
        </p:spPr>
        <p:txBody>
          <a:bodyPr>
            <a:normAutofit/>
          </a:bodyPr>
          <a:lstStyle/>
          <a:p>
            <a:pPr marL="0" indent="0">
              <a:buNone/>
            </a:pPr>
            <a:endParaRPr lang="en-US" sz="1800" dirty="0"/>
          </a:p>
          <a:p>
            <a:pPr marL="0" indent="0">
              <a:buNone/>
            </a:pPr>
            <a:r>
              <a:rPr lang="en-US" sz="1800" dirty="0"/>
              <a:t>Congressman F. Edward Hebert deflects charges of neglect on to natural unpredictability</a:t>
            </a:r>
          </a:p>
          <a:p>
            <a:pPr marL="0" indent="0">
              <a:buNone/>
            </a:pPr>
            <a:r>
              <a:rPr lang="en-US" sz="1800" dirty="0"/>
              <a:t>Urges “individual” resilience from a neighborhood that was 90% black, historically marshland, and offered one of the few opportunities for home ownership in a time of segregationist zoning</a:t>
            </a:r>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endParaRPr lang="en-US" dirty="0"/>
          </a:p>
        </p:txBody>
      </p:sp>
      <p:pic>
        <p:nvPicPr>
          <p:cNvPr id="7" name="Picture 6" descr="A map of a city&#10;&#10;Description automatically generated">
            <a:extLst>
              <a:ext uri="{FF2B5EF4-FFF2-40B4-BE49-F238E27FC236}">
                <a16:creationId xmlns:a16="http://schemas.microsoft.com/office/drawing/2014/main" id="{DA9D10B9-3BD3-4BAA-EE31-EBD4EAB0BD71}"/>
              </a:ext>
            </a:extLst>
          </p:cNvPr>
          <p:cNvPicPr>
            <a:picLocks noChangeAspect="1"/>
          </p:cNvPicPr>
          <p:nvPr/>
        </p:nvPicPr>
        <p:blipFill>
          <a:blip r:embed="rId2"/>
          <a:stretch>
            <a:fillRect/>
          </a:stretch>
        </p:blipFill>
        <p:spPr>
          <a:xfrm>
            <a:off x="373117" y="467998"/>
            <a:ext cx="4593021" cy="2973714"/>
          </a:xfrm>
          <a:prstGeom prst="rect">
            <a:avLst/>
          </a:prstGeom>
        </p:spPr>
      </p:pic>
      <p:sp>
        <p:nvSpPr>
          <p:cNvPr id="9" name="TextBox 8">
            <a:extLst>
              <a:ext uri="{FF2B5EF4-FFF2-40B4-BE49-F238E27FC236}">
                <a16:creationId xmlns:a16="http://schemas.microsoft.com/office/drawing/2014/main" id="{B3C5A8BB-E819-851E-E2A9-3EB82DA2B74B}"/>
              </a:ext>
            </a:extLst>
          </p:cNvPr>
          <p:cNvSpPr txBox="1"/>
          <p:nvPr/>
        </p:nvSpPr>
        <p:spPr>
          <a:xfrm>
            <a:off x="436179" y="4898612"/>
            <a:ext cx="11009587" cy="1754326"/>
          </a:xfrm>
          <a:prstGeom prst="rect">
            <a:avLst/>
          </a:prstGeom>
          <a:noFill/>
        </p:spPr>
        <p:txBody>
          <a:bodyPr wrap="square">
            <a:spAutoFit/>
          </a:bodyPr>
          <a:lstStyle/>
          <a:p>
            <a:pPr marL="0" indent="0">
              <a:buNone/>
            </a:pPr>
            <a:r>
              <a:rPr lang="en-US" sz="1800" dirty="0"/>
              <a:t>Edward Teller , nuclear scientist contradicts politicians  (Mayor </a:t>
            </a:r>
            <a:r>
              <a:rPr lang="en-US" sz="1800" dirty="0" err="1"/>
              <a:t>Schiro</a:t>
            </a:r>
            <a:r>
              <a:rPr lang="en-US" sz="1800" dirty="0"/>
              <a:t>, Gov. McKeithen): “…tidal wave action can be anticipated”</a:t>
            </a:r>
          </a:p>
          <a:p>
            <a:endParaRPr lang="en-US" sz="1800" dirty="0"/>
          </a:p>
          <a:p>
            <a:pPr marL="0" indent="0">
              <a:buNone/>
            </a:pPr>
            <a:r>
              <a:rPr lang="en-US" sz="1800" dirty="0"/>
              <a:t>Does fault lie with nature, or are governmental bodies responsible? </a:t>
            </a:r>
          </a:p>
          <a:p>
            <a:pPr marL="0" indent="0">
              <a:buNone/>
            </a:pPr>
            <a:endParaRPr lang="en-US" dirty="0"/>
          </a:p>
          <a:p>
            <a:pPr marL="0" indent="0">
              <a:buNone/>
            </a:pPr>
            <a:r>
              <a:rPr lang="en-US" sz="1800" dirty="0"/>
              <a:t>L. B. Johnson: Betsy was “… an injury … done by nature”</a:t>
            </a:r>
          </a:p>
        </p:txBody>
      </p:sp>
      <p:pic>
        <p:nvPicPr>
          <p:cNvPr id="10" name="Picture 9">
            <a:extLst>
              <a:ext uri="{FF2B5EF4-FFF2-40B4-BE49-F238E27FC236}">
                <a16:creationId xmlns:a16="http://schemas.microsoft.com/office/drawing/2014/main" id="{28BFB6B4-9D4B-D886-B659-C82097B5D7F3}"/>
              </a:ext>
            </a:extLst>
          </p:cNvPr>
          <p:cNvPicPr>
            <a:picLocks noChangeAspect="1"/>
          </p:cNvPicPr>
          <p:nvPr/>
        </p:nvPicPr>
        <p:blipFill>
          <a:blip r:embed="rId3"/>
          <a:stretch>
            <a:fillRect/>
          </a:stretch>
        </p:blipFill>
        <p:spPr>
          <a:xfrm>
            <a:off x="9319965" y="182033"/>
            <a:ext cx="2498918" cy="3246967"/>
          </a:xfrm>
          <a:prstGeom prst="rect">
            <a:avLst/>
          </a:prstGeom>
        </p:spPr>
      </p:pic>
    </p:spTree>
    <p:extLst>
      <p:ext uri="{BB962C8B-B14F-4D97-AF65-F5344CB8AC3E}">
        <p14:creationId xmlns:p14="http://schemas.microsoft.com/office/powerpoint/2010/main" val="3255881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94842-B454-C65C-D65F-BA367A747150}"/>
              </a:ext>
            </a:extLst>
          </p:cNvPr>
          <p:cNvSpPr>
            <a:spLocks noGrp="1"/>
          </p:cNvSpPr>
          <p:nvPr>
            <p:ph type="title"/>
          </p:nvPr>
        </p:nvSpPr>
        <p:spPr>
          <a:xfrm>
            <a:off x="6096000" y="488732"/>
            <a:ext cx="5680841" cy="867102"/>
          </a:xfrm>
        </p:spPr>
        <p:txBody>
          <a:bodyPr/>
          <a:lstStyle/>
          <a:p>
            <a:r>
              <a:rPr lang="en-US" dirty="0"/>
              <a:t>Betsy Flood Victims</a:t>
            </a:r>
          </a:p>
        </p:txBody>
      </p:sp>
      <p:pic>
        <p:nvPicPr>
          <p:cNvPr id="4" name="Picture 3">
            <a:extLst>
              <a:ext uri="{FF2B5EF4-FFF2-40B4-BE49-F238E27FC236}">
                <a16:creationId xmlns:a16="http://schemas.microsoft.com/office/drawing/2014/main" id="{DFEE66A3-94D8-EB11-E6A9-CF22FB3689B2}"/>
              </a:ext>
            </a:extLst>
          </p:cNvPr>
          <p:cNvPicPr>
            <a:picLocks noChangeAspect="1"/>
          </p:cNvPicPr>
          <p:nvPr/>
        </p:nvPicPr>
        <p:blipFill>
          <a:blip r:embed="rId2"/>
          <a:stretch>
            <a:fillRect/>
          </a:stretch>
        </p:blipFill>
        <p:spPr>
          <a:xfrm>
            <a:off x="593834" y="404651"/>
            <a:ext cx="5348008" cy="2611818"/>
          </a:xfrm>
          <a:prstGeom prst="rect">
            <a:avLst/>
          </a:prstGeom>
        </p:spPr>
      </p:pic>
      <p:sp>
        <p:nvSpPr>
          <p:cNvPr id="5" name="TextBox 4">
            <a:extLst>
              <a:ext uri="{FF2B5EF4-FFF2-40B4-BE49-F238E27FC236}">
                <a16:creationId xmlns:a16="http://schemas.microsoft.com/office/drawing/2014/main" id="{FC037FFF-3BC2-6E29-C4A2-F18AFE0D39A2}"/>
              </a:ext>
            </a:extLst>
          </p:cNvPr>
          <p:cNvSpPr txBox="1"/>
          <p:nvPr/>
        </p:nvSpPr>
        <p:spPr>
          <a:xfrm>
            <a:off x="703313" y="3429000"/>
            <a:ext cx="5129050" cy="3693319"/>
          </a:xfrm>
          <a:prstGeom prst="rect">
            <a:avLst/>
          </a:prstGeom>
          <a:noFill/>
        </p:spPr>
        <p:txBody>
          <a:bodyPr wrap="square" rtlCol="0">
            <a:spAutoFit/>
          </a:bodyPr>
          <a:lstStyle/>
          <a:p>
            <a:r>
              <a:rPr lang="en-US" dirty="0"/>
              <a:t>Demands:</a:t>
            </a:r>
          </a:p>
          <a:p>
            <a:r>
              <a:rPr lang="en-US" dirty="0"/>
              <a:t>$10,000, ($99K 2024)</a:t>
            </a:r>
          </a:p>
          <a:p>
            <a:endParaRPr lang="en-US" dirty="0"/>
          </a:p>
          <a:p>
            <a:r>
              <a:rPr lang="en-US" dirty="0"/>
              <a:t>Mortgage and debt freezes</a:t>
            </a:r>
          </a:p>
          <a:p>
            <a:endParaRPr lang="en-US" dirty="0"/>
          </a:p>
          <a:p>
            <a:r>
              <a:rPr lang="en-US" dirty="0"/>
              <a:t>Food stamps, safe levees, and the end of the Vietnam War</a:t>
            </a:r>
          </a:p>
          <a:p>
            <a:endParaRPr lang="en-US" dirty="0"/>
          </a:p>
          <a:p>
            <a:r>
              <a:rPr lang="en-US" dirty="0"/>
              <a:t>Sen. Long and Rep. Boggs respond, requesting unprecedented legislation for $5K grants to the uninsured.  Rep. Hebert blocks the $24M aid package</a:t>
            </a:r>
          </a:p>
          <a:p>
            <a:endParaRPr lang="en-US" dirty="0"/>
          </a:p>
        </p:txBody>
      </p:sp>
      <p:sp>
        <p:nvSpPr>
          <p:cNvPr id="6" name="TextBox 5">
            <a:extLst>
              <a:ext uri="{FF2B5EF4-FFF2-40B4-BE49-F238E27FC236}">
                <a16:creationId xmlns:a16="http://schemas.microsoft.com/office/drawing/2014/main" id="{9CAC45D4-322D-4D0D-D468-188764105392}"/>
              </a:ext>
            </a:extLst>
          </p:cNvPr>
          <p:cNvSpPr txBox="1"/>
          <p:nvPr/>
        </p:nvSpPr>
        <p:spPr>
          <a:xfrm>
            <a:off x="6096000" y="3352800"/>
            <a:ext cx="6029442" cy="2862322"/>
          </a:xfrm>
          <a:prstGeom prst="rect">
            <a:avLst/>
          </a:prstGeom>
          <a:noFill/>
        </p:spPr>
        <p:txBody>
          <a:bodyPr wrap="square" rtlCol="0">
            <a:spAutoFit/>
          </a:bodyPr>
          <a:lstStyle/>
          <a:p>
            <a:r>
              <a:rPr lang="en-US" dirty="0"/>
              <a:t>An October “Betsy Forgiveness Bill” forgives up to $1800 XS of $500 of SBA loans made to victims</a:t>
            </a:r>
          </a:p>
          <a:p>
            <a:endParaRPr lang="en-US" dirty="0"/>
          </a:p>
          <a:p>
            <a:r>
              <a:rPr lang="en-US" dirty="0"/>
              <a:t>Elizabeth Rogers of the BFV sends petition to Long supported by 3000 signatures with the plea that the 9</a:t>
            </a:r>
            <a:r>
              <a:rPr lang="en-US" baseline="30000" dirty="0"/>
              <a:t>th</a:t>
            </a:r>
            <a:r>
              <a:rPr lang="en-US" dirty="0"/>
              <a:t> Ward homeowners would largely not benefit, because any loan was would be  unaffordable</a:t>
            </a:r>
          </a:p>
          <a:p>
            <a:endParaRPr lang="en-US" dirty="0"/>
          </a:p>
          <a:p>
            <a:r>
              <a:rPr lang="en-US" dirty="0"/>
              <a:t>8,000 out of 33,000 loan requests were denied.</a:t>
            </a:r>
          </a:p>
        </p:txBody>
      </p:sp>
    </p:spTree>
    <p:extLst>
      <p:ext uri="{BB962C8B-B14F-4D97-AF65-F5344CB8AC3E}">
        <p14:creationId xmlns:p14="http://schemas.microsoft.com/office/powerpoint/2010/main" val="34922900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B1B81-A626-E420-C954-9375FFFBB1CE}"/>
              </a:ext>
            </a:extLst>
          </p:cNvPr>
          <p:cNvSpPr>
            <a:spLocks noGrp="1"/>
          </p:cNvSpPr>
          <p:nvPr>
            <p:ph type="title"/>
          </p:nvPr>
        </p:nvSpPr>
        <p:spPr>
          <a:xfrm>
            <a:off x="268014" y="515007"/>
            <a:ext cx="7436070" cy="1177159"/>
          </a:xfrm>
        </p:spPr>
        <p:txBody>
          <a:bodyPr>
            <a:normAutofit fontScale="90000"/>
          </a:bodyPr>
          <a:lstStyle/>
          <a:p>
            <a:r>
              <a:rPr lang="en-US" dirty="0"/>
              <a:t>Evolutions in Civil Defense</a:t>
            </a:r>
            <a:br>
              <a:rPr lang="en-US" dirty="0"/>
            </a:br>
            <a:r>
              <a:rPr lang="en-US" sz="3600" dirty="0"/>
              <a:t>From the Bomb to Betsy</a:t>
            </a:r>
          </a:p>
        </p:txBody>
      </p:sp>
      <p:pic>
        <p:nvPicPr>
          <p:cNvPr id="5" name="Picture 4">
            <a:extLst>
              <a:ext uri="{FF2B5EF4-FFF2-40B4-BE49-F238E27FC236}">
                <a16:creationId xmlns:a16="http://schemas.microsoft.com/office/drawing/2014/main" id="{4750FD75-F56E-0E37-368C-6E78E0FA1CE4}"/>
              </a:ext>
            </a:extLst>
          </p:cNvPr>
          <p:cNvPicPr>
            <a:picLocks noChangeAspect="1"/>
          </p:cNvPicPr>
          <p:nvPr/>
        </p:nvPicPr>
        <p:blipFill>
          <a:blip r:embed="rId2"/>
          <a:stretch>
            <a:fillRect/>
          </a:stretch>
        </p:blipFill>
        <p:spPr>
          <a:xfrm>
            <a:off x="521924" y="2343806"/>
            <a:ext cx="4729630" cy="2659118"/>
          </a:xfrm>
          <a:prstGeom prst="rect">
            <a:avLst/>
          </a:prstGeom>
        </p:spPr>
      </p:pic>
      <p:sp>
        <p:nvSpPr>
          <p:cNvPr id="7" name="TextBox 6">
            <a:extLst>
              <a:ext uri="{FF2B5EF4-FFF2-40B4-BE49-F238E27FC236}">
                <a16:creationId xmlns:a16="http://schemas.microsoft.com/office/drawing/2014/main" id="{D8E8AD82-FF23-1199-253F-F8293EC03675}"/>
              </a:ext>
            </a:extLst>
          </p:cNvPr>
          <p:cNvSpPr txBox="1"/>
          <p:nvPr/>
        </p:nvSpPr>
        <p:spPr>
          <a:xfrm>
            <a:off x="5482782" y="2169817"/>
            <a:ext cx="6709218" cy="3693319"/>
          </a:xfrm>
          <a:prstGeom prst="rect">
            <a:avLst/>
          </a:prstGeom>
          <a:noFill/>
        </p:spPr>
        <p:txBody>
          <a:bodyPr wrap="square" rtlCol="0">
            <a:spAutoFit/>
          </a:bodyPr>
          <a:lstStyle/>
          <a:p>
            <a:r>
              <a:rPr lang="en-US" dirty="0"/>
              <a:t>In 1951 Truman signed the Federal Civil Defense Act - later repurposed under a broader mandate</a:t>
            </a:r>
          </a:p>
          <a:p>
            <a:endParaRPr lang="en-US" dirty="0"/>
          </a:p>
          <a:p>
            <a:r>
              <a:rPr lang="en-US" dirty="0"/>
              <a:t>Truman requests a flood insurance program repeatedly from ‘51 to ‘53</a:t>
            </a:r>
          </a:p>
          <a:p>
            <a:endParaRPr lang="en-US" dirty="0"/>
          </a:p>
          <a:p>
            <a:r>
              <a:rPr lang="en-US" dirty="0"/>
              <a:t>Eisenhower achieves legislation with the Federal Flood</a:t>
            </a:r>
          </a:p>
          <a:p>
            <a:r>
              <a:rPr lang="en-US" dirty="0"/>
              <a:t>Insurance Act (1957), but  a lack in technical studies </a:t>
            </a:r>
          </a:p>
          <a:p>
            <a:r>
              <a:rPr lang="en-US" dirty="0"/>
              <a:t>leads Congress to deny funding</a:t>
            </a:r>
          </a:p>
          <a:p>
            <a:endParaRPr lang="en-US" dirty="0"/>
          </a:p>
          <a:p>
            <a:r>
              <a:rPr lang="en-US" dirty="0"/>
              <a:t>The Southeast Hurricane Disaster Relief Act in response to Betsy  brings some relief but calls for a study on disaster relief that includes insurance and reinsurance</a:t>
            </a:r>
          </a:p>
        </p:txBody>
      </p:sp>
    </p:spTree>
    <p:extLst>
      <p:ext uri="{BB962C8B-B14F-4D97-AF65-F5344CB8AC3E}">
        <p14:creationId xmlns:p14="http://schemas.microsoft.com/office/powerpoint/2010/main" val="915432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95F06-51A3-45DE-7328-046DBD708BD7}"/>
              </a:ext>
            </a:extLst>
          </p:cNvPr>
          <p:cNvSpPr>
            <a:spLocks noGrp="1"/>
          </p:cNvSpPr>
          <p:nvPr>
            <p:ph type="title"/>
          </p:nvPr>
        </p:nvSpPr>
        <p:spPr>
          <a:xfrm>
            <a:off x="3082834" y="237033"/>
            <a:ext cx="16597787" cy="1263649"/>
          </a:xfrm>
        </p:spPr>
        <p:txBody>
          <a:bodyPr>
            <a:normAutofit/>
          </a:bodyPr>
          <a:lstStyle/>
          <a:p>
            <a:r>
              <a:rPr lang="en-US" dirty="0"/>
              <a:t>Hazard Research</a:t>
            </a:r>
          </a:p>
        </p:txBody>
      </p:sp>
      <p:pic>
        <p:nvPicPr>
          <p:cNvPr id="5" name="Picture 4">
            <a:extLst>
              <a:ext uri="{FF2B5EF4-FFF2-40B4-BE49-F238E27FC236}">
                <a16:creationId xmlns:a16="http://schemas.microsoft.com/office/drawing/2014/main" id="{42289C04-E3A4-FF8D-40A7-A9C42A255595}"/>
              </a:ext>
            </a:extLst>
          </p:cNvPr>
          <p:cNvPicPr>
            <a:picLocks noChangeAspect="1"/>
          </p:cNvPicPr>
          <p:nvPr/>
        </p:nvPicPr>
        <p:blipFill>
          <a:blip r:embed="rId2"/>
          <a:stretch>
            <a:fillRect/>
          </a:stretch>
        </p:blipFill>
        <p:spPr>
          <a:xfrm>
            <a:off x="8765629" y="1413642"/>
            <a:ext cx="2377458" cy="3226550"/>
          </a:xfrm>
          <a:prstGeom prst="rect">
            <a:avLst/>
          </a:prstGeom>
        </p:spPr>
      </p:pic>
      <p:sp>
        <p:nvSpPr>
          <p:cNvPr id="8" name="TextBox 7">
            <a:extLst>
              <a:ext uri="{FF2B5EF4-FFF2-40B4-BE49-F238E27FC236}">
                <a16:creationId xmlns:a16="http://schemas.microsoft.com/office/drawing/2014/main" id="{9BD7D00F-B9E4-5DB0-FE4D-C8F225FAE2AE}"/>
              </a:ext>
            </a:extLst>
          </p:cNvPr>
          <p:cNvSpPr txBox="1"/>
          <p:nvPr/>
        </p:nvSpPr>
        <p:spPr>
          <a:xfrm>
            <a:off x="378373" y="1147532"/>
            <a:ext cx="7819696" cy="4524315"/>
          </a:xfrm>
          <a:prstGeom prst="rect">
            <a:avLst/>
          </a:prstGeom>
          <a:noFill/>
        </p:spPr>
        <p:txBody>
          <a:bodyPr wrap="square" rtlCol="0">
            <a:spAutoFit/>
          </a:bodyPr>
          <a:lstStyle/>
          <a:p>
            <a:r>
              <a:rPr lang="en-US" dirty="0"/>
              <a:t>The Gilbert F. White chaired Bureau of Budget </a:t>
            </a:r>
            <a:r>
              <a:rPr lang="en-US" i="1" dirty="0"/>
              <a:t>Task Force on Federal Flood Policy </a:t>
            </a:r>
            <a:r>
              <a:rPr lang="en-US" dirty="0"/>
              <a:t>delivers a 1966 report</a:t>
            </a:r>
            <a:endParaRPr lang="en-US" i="1" dirty="0"/>
          </a:p>
          <a:p>
            <a:endParaRPr lang="en-US" i="1" dirty="0"/>
          </a:p>
          <a:p>
            <a:r>
              <a:rPr lang="en-US" dirty="0"/>
              <a:t>Conducted studies on flood plains and their management, as well as potential insurance programs</a:t>
            </a:r>
          </a:p>
          <a:p>
            <a:endParaRPr lang="en-US" dirty="0"/>
          </a:p>
          <a:p>
            <a:r>
              <a:rPr lang="en-US" dirty="0"/>
              <a:t>”Expert” implementation, or no implementation.  </a:t>
            </a:r>
          </a:p>
          <a:p>
            <a:endParaRPr lang="en-US" dirty="0"/>
          </a:p>
          <a:p>
            <a:r>
              <a:rPr lang="en-US" dirty="0"/>
              <a:t>Premiums need to reflect risk or they will incentivize risky development</a:t>
            </a:r>
          </a:p>
          <a:p>
            <a:br>
              <a:rPr lang="en-US" dirty="0"/>
            </a:br>
            <a:r>
              <a:rPr lang="en-US" dirty="0"/>
              <a:t>Insurance can’t ensure survival or indemnify against intangible tragedies</a:t>
            </a:r>
          </a:p>
          <a:p>
            <a:endParaRPr lang="en-US" dirty="0"/>
          </a:p>
          <a:p>
            <a:r>
              <a:rPr lang="en-US" dirty="0"/>
              <a:t>The end goal is rational floodplain management as ecosystems</a:t>
            </a:r>
          </a:p>
          <a:p>
            <a:endParaRPr lang="en-US" dirty="0"/>
          </a:p>
        </p:txBody>
      </p:sp>
      <p:sp>
        <p:nvSpPr>
          <p:cNvPr id="9" name="TextBox 8">
            <a:extLst>
              <a:ext uri="{FF2B5EF4-FFF2-40B4-BE49-F238E27FC236}">
                <a16:creationId xmlns:a16="http://schemas.microsoft.com/office/drawing/2014/main" id="{E4562624-D566-ECE8-814F-CFCEE68A8144}"/>
              </a:ext>
            </a:extLst>
          </p:cNvPr>
          <p:cNvSpPr txBox="1"/>
          <p:nvPr/>
        </p:nvSpPr>
        <p:spPr>
          <a:xfrm>
            <a:off x="378373" y="5671847"/>
            <a:ext cx="10554508" cy="646331"/>
          </a:xfrm>
          <a:prstGeom prst="rect">
            <a:avLst/>
          </a:prstGeom>
          <a:noFill/>
        </p:spPr>
        <p:txBody>
          <a:bodyPr wrap="square" rtlCol="0">
            <a:spAutoFit/>
          </a:bodyPr>
          <a:lstStyle/>
          <a:p>
            <a:r>
              <a:rPr lang="en-US" dirty="0"/>
              <a:t>A 1966 Housing and Urban Development report echoed support for subsidized insurance and a gradual rollout, though offered less cautious conclusions </a:t>
            </a:r>
          </a:p>
        </p:txBody>
      </p:sp>
    </p:spTree>
    <p:extLst>
      <p:ext uri="{BB962C8B-B14F-4D97-AF65-F5344CB8AC3E}">
        <p14:creationId xmlns:p14="http://schemas.microsoft.com/office/powerpoint/2010/main" val="4108026819"/>
      </p:ext>
    </p:extLst>
  </p:cSld>
  <p:clrMapOvr>
    <a:masterClrMapping/>
  </p:clrMapOvr>
</p:sld>
</file>

<file path=ppt/theme/theme1.xml><?xml version="1.0" encoding="utf-8"?>
<a:theme xmlns:a="http://schemas.openxmlformats.org/drawingml/2006/main" name="TornVTI">
  <a:themeElements>
    <a:clrScheme name="Custom 1">
      <a:dk1>
        <a:sysClr val="windowText" lastClr="000000"/>
      </a:dk1>
      <a:lt1>
        <a:sysClr val="window" lastClr="FFFFFF"/>
      </a:lt1>
      <a:dk2>
        <a:srgbClr val="131523"/>
      </a:dk2>
      <a:lt2>
        <a:srgbClr val="E7E6E6"/>
      </a:lt2>
      <a:accent1>
        <a:srgbClr val="3FB96C"/>
      </a:accent1>
      <a:accent2>
        <a:srgbClr val="699EFA"/>
      </a:accent2>
      <a:accent3>
        <a:srgbClr val="8039C1"/>
      </a:accent3>
      <a:accent4>
        <a:srgbClr val="D1971A"/>
      </a:accent4>
      <a:accent5>
        <a:srgbClr val="E62B59"/>
      </a:accent5>
      <a:accent6>
        <a:srgbClr val="9CA2AB"/>
      </a:accent6>
      <a:hlink>
        <a:srgbClr val="FFFFFF"/>
      </a:hlink>
      <a:folHlink>
        <a:srgbClr val="57618E"/>
      </a:folHlink>
    </a:clrScheme>
    <a:fontScheme name="Torn">
      <a:majorFont>
        <a:latin typeface="Verdana Pro Cond SemiBold"/>
        <a:ea typeface=""/>
        <a:cs typeface=""/>
      </a:majorFont>
      <a:minorFont>
        <a:latin typeface="Verdana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docProps/app.xml><?xml version="1.0" encoding="utf-8"?>
<Properties xmlns="http://schemas.openxmlformats.org/officeDocument/2006/extended-properties" xmlns:vt="http://schemas.openxmlformats.org/officeDocument/2006/docPropsVTypes">
  <TotalTime>2523</TotalTime>
  <Words>936</Words>
  <Application>Microsoft Macintosh PowerPoint</Application>
  <PresentationFormat>Widescreen</PresentationFormat>
  <Paragraphs>116</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Verdana Pro</vt:lpstr>
      <vt:lpstr>Verdana Pro Cond SemiBold</vt:lpstr>
      <vt:lpstr>TornVTI</vt:lpstr>
      <vt:lpstr>The National Flood Insurance Act of 1968</vt:lpstr>
      <vt:lpstr>The Great  Mississippi River Flood</vt:lpstr>
      <vt:lpstr>St. Bernard Parish vs. New Orleans, Bankers vs Trappers</vt:lpstr>
      <vt:lpstr>Hurricane Betsy</vt:lpstr>
      <vt:lpstr>Flooding of the 9th Ward</vt:lpstr>
      <vt:lpstr>Framing the Cause and Due Response</vt:lpstr>
      <vt:lpstr>Betsy Flood Victims</vt:lpstr>
      <vt:lpstr>Evolutions in Civil Defense From the Bomb to Betsy</vt:lpstr>
      <vt:lpstr>Hazard Research</vt:lpstr>
      <vt:lpstr>Inter-Agency  Collaboration</vt:lpstr>
      <vt:lpstr>Success… nominally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National Flood Insurance Act of 1968</dc:title>
  <dc:creator>Will Mohr</dc:creator>
  <cp:lastModifiedBy>Will Mohr</cp:lastModifiedBy>
  <cp:revision>10</cp:revision>
  <dcterms:created xsi:type="dcterms:W3CDTF">2024-04-09T18:24:37Z</dcterms:created>
  <dcterms:modified xsi:type="dcterms:W3CDTF">2024-04-11T12:27:54Z</dcterms:modified>
</cp:coreProperties>
</file>

<file path=docProps/thumbnail.jpeg>
</file>